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74" r:id="rId2"/>
    <p:sldId id="264" r:id="rId3"/>
    <p:sldId id="283" r:id="rId4"/>
    <p:sldId id="284" r:id="rId5"/>
    <p:sldId id="285" r:id="rId6"/>
    <p:sldId id="286" r:id="rId7"/>
    <p:sldId id="287" r:id="rId8"/>
    <p:sldId id="288" r:id="rId9"/>
    <p:sldId id="289" r:id="rId10"/>
    <p:sldId id="290" r:id="rId11"/>
    <p:sldId id="291" r:id="rId12"/>
    <p:sldId id="292" r:id="rId13"/>
    <p:sldId id="293" r:id="rId14"/>
    <p:sldId id="296" r:id="rId15"/>
    <p:sldId id="271" r:id="rId16"/>
    <p:sldId id="281" r:id="rId17"/>
    <p:sldId id="272" r:id="rId18"/>
    <p:sldId id="277" r:id="rId19"/>
    <p:sldId id="295" r:id="rId20"/>
    <p:sldId id="276" r:id="rId21"/>
    <p:sldId id="278" r:id="rId22"/>
    <p:sldId id="270" r:id="rId23"/>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tzie Spainhour" initials="MS" lastIdx="0" clrIdx="0">
    <p:extLst>
      <p:ext uri="{19B8F6BF-5375-455C-9EA6-DF929625EA0E}">
        <p15:presenceInfo xmlns:p15="http://schemas.microsoft.com/office/powerpoint/2012/main" userId="S-1-5-21-1134720642-1542789574-19223665-34076" providerId="AD"/>
      </p:ext>
    </p:extLst>
  </p:cmAuthor>
  <p:cmAuthor id="2" name="Mitzie Spainhour" initials="Mitzie" lastIdx="4" clrIdx="1">
    <p:extLst>
      <p:ext uri="{19B8F6BF-5375-455C-9EA6-DF929625EA0E}">
        <p15:presenceInfo xmlns:p15="http://schemas.microsoft.com/office/powerpoint/2012/main" userId="Mitzie Spainhou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7167" autoAdjust="0"/>
    <p:restoredTop sz="95928" autoAdjust="0"/>
  </p:normalViewPr>
  <p:slideViewPr>
    <p:cSldViewPr snapToGrid="0">
      <p:cViewPr varScale="1">
        <p:scale>
          <a:sx n="109" d="100"/>
          <a:sy n="109" d="100"/>
        </p:scale>
        <p:origin x="208" y="312"/>
      </p:cViewPr>
      <p:guideLst/>
    </p:cSldViewPr>
  </p:slideViewPr>
  <p:notesTextViewPr>
    <p:cViewPr>
      <p:scale>
        <a:sx n="1" d="1"/>
        <a:sy n="1" d="1"/>
      </p:scale>
      <p:origin x="0" y="0"/>
    </p:cViewPr>
  </p:notesTextViewPr>
  <p:sorterViewPr>
    <p:cViewPr varScale="1">
      <p:scale>
        <a:sx n="1" d="1"/>
        <a:sy n="1" d="1"/>
      </p:scale>
      <p:origin x="0" y="0"/>
    </p:cViewPr>
  </p:sorterViewPr>
  <p:notesViewPr>
    <p:cSldViewPr snapToGrid="0">
      <p:cViewPr varScale="1">
        <p:scale>
          <a:sx n="85" d="100"/>
          <a:sy n="85" d="100"/>
        </p:scale>
        <p:origin x="3208" y="19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238"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8275" y="0"/>
            <a:ext cx="3043238" cy="466725"/>
          </a:xfrm>
          <a:prstGeom prst="rect">
            <a:avLst/>
          </a:prstGeom>
        </p:spPr>
        <p:txBody>
          <a:bodyPr vert="horz" lIns="91440" tIns="45720" rIns="91440" bIns="45720" rtlCol="0"/>
          <a:lstStyle>
            <a:lvl1pPr algn="r">
              <a:defRPr sz="1200"/>
            </a:lvl1pPr>
          </a:lstStyle>
          <a:p>
            <a:fld id="{BC74FD75-33CE-4B55-8E01-C4296B9B50C0}" type="datetimeFigureOut">
              <a:rPr lang="en-US" smtClean="0"/>
              <a:t>11/9/2020</a:t>
            </a:fld>
            <a:endParaRPr lang="en-US"/>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79925"/>
            <a:ext cx="5619750" cy="3665538"/>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375"/>
            <a:ext cx="3043238"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8275" y="8842375"/>
            <a:ext cx="3043238" cy="466725"/>
          </a:xfrm>
          <a:prstGeom prst="rect">
            <a:avLst/>
          </a:prstGeom>
        </p:spPr>
        <p:txBody>
          <a:bodyPr vert="horz" lIns="91440" tIns="45720" rIns="91440" bIns="45720" rtlCol="0" anchor="b"/>
          <a:lstStyle>
            <a:lvl1pPr algn="r">
              <a:defRPr sz="1200"/>
            </a:lvl1pPr>
          </a:lstStyle>
          <a:p>
            <a:fld id="{39F2CEE0-7357-4EF2-9013-3DFF0FB49EAF}" type="slidenum">
              <a:rPr lang="en-US" smtClean="0"/>
              <a:t>‹#›</a:t>
            </a:fld>
            <a:endParaRPr lang="en-US"/>
          </a:p>
        </p:txBody>
      </p:sp>
    </p:spTree>
    <p:extLst>
      <p:ext uri="{BB962C8B-B14F-4D97-AF65-F5344CB8AC3E}">
        <p14:creationId xmlns:p14="http://schemas.microsoft.com/office/powerpoint/2010/main" val="39940141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an instructional guide showing how to set up and use the DYMO printer. It will demonstrate how to install software for the DYMO printer an how to create and print APOLLO labels. This guide as well as label templates will be available on the public face of the </a:t>
            </a:r>
            <a:r>
              <a:rPr lang="en-US" dirty="0" err="1"/>
              <a:t>apollo</a:t>
            </a:r>
            <a:r>
              <a:rPr lang="en-US" dirty="0"/>
              <a:t> website. No log-in is required. You can</a:t>
            </a:r>
            <a:r>
              <a:rPr lang="en-US" baseline="0" dirty="0"/>
              <a:t> also print these slides to use as an instructional reference. </a:t>
            </a:r>
            <a:endParaRPr lang="en-US" dirty="0"/>
          </a:p>
          <a:p>
            <a:endParaRPr lang="en-US" dirty="0"/>
          </a:p>
          <a:p>
            <a:r>
              <a:rPr lang="en-US" dirty="0"/>
              <a:t>Dymo software should be loaded on the same computer that will be used to print the labels. So, if someone in your lab is printing the labels for you they will need to install the software on their computer. </a:t>
            </a:r>
          </a:p>
          <a:p>
            <a:endParaRPr lang="en-US" dirty="0"/>
          </a:p>
          <a:p>
            <a:r>
              <a:rPr lang="en-US" dirty="0"/>
              <a:t>One important note to mention about the labels is that we request you only use the study designated labels listed on this slide. These labels are designed to stay affixed to -80 degree frozen tubes. </a:t>
            </a:r>
          </a:p>
          <a:p>
            <a:r>
              <a:rPr lang="en-US" dirty="0"/>
              <a:t>Please do not use the labels that came in the box with your DYMO printer. </a:t>
            </a:r>
          </a:p>
          <a:p>
            <a:endParaRPr lang="en-US" dirty="0"/>
          </a:p>
        </p:txBody>
      </p:sp>
      <p:sp>
        <p:nvSpPr>
          <p:cNvPr id="4" name="Slide Number Placeholder 3"/>
          <p:cNvSpPr>
            <a:spLocks noGrp="1"/>
          </p:cNvSpPr>
          <p:nvPr>
            <p:ph type="sldNum" sz="quarter" idx="5"/>
          </p:nvPr>
        </p:nvSpPr>
        <p:spPr/>
        <p:txBody>
          <a:bodyPr/>
          <a:lstStyle/>
          <a:p>
            <a:fld id="{39F2CEE0-7357-4EF2-9013-3DFF0FB49EAF}" type="slidenum">
              <a:rPr lang="en-US" smtClean="0"/>
              <a:t>1</a:t>
            </a:fld>
            <a:endParaRPr lang="en-US"/>
          </a:p>
        </p:txBody>
      </p:sp>
    </p:spTree>
    <p:extLst>
      <p:ext uri="{BB962C8B-B14F-4D97-AF65-F5344CB8AC3E}">
        <p14:creationId xmlns:p14="http://schemas.microsoft.com/office/powerpoint/2010/main" val="29423446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install</a:t>
            </a:r>
          </a:p>
        </p:txBody>
      </p:sp>
      <p:sp>
        <p:nvSpPr>
          <p:cNvPr id="4" name="Slide Number Placeholder 3"/>
          <p:cNvSpPr>
            <a:spLocks noGrp="1"/>
          </p:cNvSpPr>
          <p:nvPr>
            <p:ph type="sldNum" sz="quarter" idx="10"/>
          </p:nvPr>
        </p:nvSpPr>
        <p:spPr/>
        <p:txBody>
          <a:bodyPr/>
          <a:lstStyle/>
          <a:p>
            <a:fld id="{39F2CEE0-7357-4EF2-9013-3DFF0FB49EAF}" type="slidenum">
              <a:rPr lang="en-US" smtClean="0"/>
              <a:t>10</a:t>
            </a:fld>
            <a:endParaRPr lang="en-US"/>
          </a:p>
        </p:txBody>
      </p:sp>
    </p:spTree>
    <p:extLst>
      <p:ext uri="{BB962C8B-B14F-4D97-AF65-F5344CB8AC3E}">
        <p14:creationId xmlns:p14="http://schemas.microsoft.com/office/powerpoint/2010/main" val="36120895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this is an new installation,</a:t>
            </a:r>
            <a:r>
              <a:rPr lang="en-US" baseline="0" dirty="0"/>
              <a:t> you should connect your DYMO printer now and then c</a:t>
            </a:r>
            <a:r>
              <a:rPr lang="en-US" dirty="0"/>
              <a:t>lick</a:t>
            </a:r>
            <a:r>
              <a:rPr lang="en-US" baseline="0" dirty="0"/>
              <a:t> Finish to complete. </a:t>
            </a:r>
          </a:p>
          <a:p>
            <a:endParaRPr lang="en-US" baseline="0" dirty="0"/>
          </a:p>
          <a:p>
            <a:r>
              <a:rPr lang="en-US" baseline="0" dirty="0"/>
              <a:t>We have provided pre-formatted template files to be used for all APOLLO labels. After the installation of this DYMO software you will be able to open and use these templates each time …without specifically having to open the software. </a:t>
            </a:r>
          </a:p>
          <a:p>
            <a:r>
              <a:rPr lang="en-US" baseline="0" dirty="0"/>
              <a:t> </a:t>
            </a:r>
            <a:endParaRPr lang="en-US" dirty="0"/>
          </a:p>
        </p:txBody>
      </p:sp>
      <p:sp>
        <p:nvSpPr>
          <p:cNvPr id="4" name="Slide Number Placeholder 3"/>
          <p:cNvSpPr>
            <a:spLocks noGrp="1"/>
          </p:cNvSpPr>
          <p:nvPr>
            <p:ph type="sldNum" sz="quarter" idx="10"/>
          </p:nvPr>
        </p:nvSpPr>
        <p:spPr/>
        <p:txBody>
          <a:bodyPr/>
          <a:lstStyle/>
          <a:p>
            <a:fld id="{39F2CEE0-7357-4EF2-9013-3DFF0FB49EAF}" type="slidenum">
              <a:rPr lang="en-US" smtClean="0"/>
              <a:t>11</a:t>
            </a:fld>
            <a:endParaRPr lang="en-US"/>
          </a:p>
        </p:txBody>
      </p:sp>
    </p:spTree>
    <p:extLst>
      <p:ext uri="{BB962C8B-B14F-4D97-AF65-F5344CB8AC3E}">
        <p14:creationId xmlns:p14="http://schemas.microsoft.com/office/powerpoint/2010/main" val="1239125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 can go to the </a:t>
            </a:r>
            <a:r>
              <a:rPr lang="en-US" dirty="0" err="1"/>
              <a:t>apollo</a:t>
            </a:r>
            <a:r>
              <a:rPr lang="en-US" dirty="0"/>
              <a:t> website to download both the study specific label templates.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Once</a:t>
            </a:r>
            <a:r>
              <a:rPr lang="en-US" baseline="0" dirty="0"/>
              <a:t> you arrive at the APOLLO website, you will see DYMO printer listed at the bottom, simply click here to find both the label templates.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One is for recipients and the other is for donors. </a:t>
            </a:r>
          </a:p>
          <a:p>
            <a:endParaRPr lang="en-US" dirty="0"/>
          </a:p>
        </p:txBody>
      </p:sp>
      <p:sp>
        <p:nvSpPr>
          <p:cNvPr id="4" name="Slide Number Placeholder 3"/>
          <p:cNvSpPr>
            <a:spLocks noGrp="1"/>
          </p:cNvSpPr>
          <p:nvPr>
            <p:ph type="sldNum" sz="quarter" idx="10"/>
          </p:nvPr>
        </p:nvSpPr>
        <p:spPr/>
        <p:txBody>
          <a:bodyPr/>
          <a:lstStyle/>
          <a:p>
            <a:fld id="{39F2CEE0-7357-4EF2-9013-3DFF0FB49EAF}" type="slidenum">
              <a:rPr lang="en-US" smtClean="0"/>
              <a:t>12</a:t>
            </a:fld>
            <a:endParaRPr lang="en-US"/>
          </a:p>
        </p:txBody>
      </p:sp>
    </p:spTree>
    <p:extLst>
      <p:ext uri="{BB962C8B-B14F-4D97-AF65-F5344CB8AC3E}">
        <p14:creationId xmlns:p14="http://schemas.microsoft.com/office/powerpoint/2010/main" val="24285204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on each file to download them to your desktop.</a:t>
            </a:r>
            <a:r>
              <a:rPr lang="en-US" baseline="0" dirty="0"/>
              <a:t> Once they are downloaded you can edit them to match your assigned transplant center code. </a:t>
            </a:r>
            <a:endParaRPr lang="en-US" dirty="0"/>
          </a:p>
        </p:txBody>
      </p:sp>
      <p:sp>
        <p:nvSpPr>
          <p:cNvPr id="4" name="Slide Number Placeholder 3"/>
          <p:cNvSpPr>
            <a:spLocks noGrp="1"/>
          </p:cNvSpPr>
          <p:nvPr>
            <p:ph type="sldNum" sz="quarter" idx="10"/>
          </p:nvPr>
        </p:nvSpPr>
        <p:spPr/>
        <p:txBody>
          <a:bodyPr/>
          <a:lstStyle/>
          <a:p>
            <a:fld id="{39F2CEE0-7357-4EF2-9013-3DFF0FB49EAF}" type="slidenum">
              <a:rPr lang="en-US" smtClean="0"/>
              <a:t>13</a:t>
            </a:fld>
            <a:endParaRPr lang="en-US"/>
          </a:p>
        </p:txBody>
      </p:sp>
    </p:spTree>
    <p:extLst>
      <p:ext uri="{BB962C8B-B14F-4D97-AF65-F5344CB8AC3E}">
        <p14:creationId xmlns:p14="http://schemas.microsoft.com/office/powerpoint/2010/main" val="28258209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time the software opens on your computer, the system will want you to RUN the wizard. Instead, click on cancel.</a:t>
            </a:r>
          </a:p>
        </p:txBody>
      </p:sp>
      <p:sp>
        <p:nvSpPr>
          <p:cNvPr id="4" name="Slide Number Placeholder 3"/>
          <p:cNvSpPr>
            <a:spLocks noGrp="1"/>
          </p:cNvSpPr>
          <p:nvPr>
            <p:ph type="sldNum" sz="quarter" idx="5"/>
          </p:nvPr>
        </p:nvSpPr>
        <p:spPr/>
        <p:txBody>
          <a:bodyPr/>
          <a:lstStyle/>
          <a:p>
            <a:fld id="{39F2CEE0-7357-4EF2-9013-3DFF0FB49EAF}" type="slidenum">
              <a:rPr lang="en-US" smtClean="0"/>
              <a:t>14</a:t>
            </a:fld>
            <a:endParaRPr lang="en-US"/>
          </a:p>
        </p:txBody>
      </p:sp>
    </p:spTree>
    <p:extLst>
      <p:ext uri="{BB962C8B-B14F-4D97-AF65-F5344CB8AC3E}">
        <p14:creationId xmlns:p14="http://schemas.microsoft.com/office/powerpoint/2010/main" val="4770097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what a printed label should look like. The important thing to remember is not to change the size, the font or format of these labels. They are designed to specifically fit our APOLLO tubes. </a:t>
            </a:r>
          </a:p>
        </p:txBody>
      </p:sp>
      <p:sp>
        <p:nvSpPr>
          <p:cNvPr id="4" name="Slide Number Placeholder 3"/>
          <p:cNvSpPr>
            <a:spLocks noGrp="1"/>
          </p:cNvSpPr>
          <p:nvPr>
            <p:ph type="sldNum" sz="quarter" idx="5"/>
          </p:nvPr>
        </p:nvSpPr>
        <p:spPr/>
        <p:txBody>
          <a:bodyPr/>
          <a:lstStyle/>
          <a:p>
            <a:fld id="{39F2CEE0-7357-4EF2-9013-3DFF0FB49EAF}" type="slidenum">
              <a:rPr lang="en-US" smtClean="0"/>
              <a:t>15</a:t>
            </a:fld>
            <a:endParaRPr lang="en-US"/>
          </a:p>
        </p:txBody>
      </p:sp>
    </p:spTree>
    <p:extLst>
      <p:ext uri="{BB962C8B-B14F-4D97-AF65-F5344CB8AC3E}">
        <p14:creationId xmlns:p14="http://schemas.microsoft.com/office/powerpoint/2010/main" val="39217157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you need to create labels for a participant, make sure you are using the correct template... Either a recipient or a donor, and make sure you are entering the correct information for each. </a:t>
            </a:r>
          </a:p>
          <a:p>
            <a:r>
              <a:rPr lang="en-US" dirty="0"/>
              <a:t>so...</a:t>
            </a:r>
          </a:p>
          <a:p>
            <a:r>
              <a:rPr lang="en-US" dirty="0"/>
              <a:t>If it is a ...</a:t>
            </a:r>
          </a:p>
          <a:p>
            <a:r>
              <a:rPr lang="en-US" dirty="0"/>
              <a:t>recipient:</a:t>
            </a:r>
          </a:p>
          <a:p>
            <a:r>
              <a:rPr lang="en-US" dirty="0"/>
              <a:t>You should use the TRR# Transplant Recipient Record # , which is found on the UNOS website in TIEDI.</a:t>
            </a:r>
          </a:p>
          <a:p>
            <a:r>
              <a:rPr lang="en-US" dirty="0"/>
              <a:t>The format is currently a 6-digit number starting with a 8, but it may change in the future to a 6 digit number starting with a 9. Do not use a match Id or local ID. </a:t>
            </a:r>
          </a:p>
          <a:p>
            <a:endParaRPr lang="en-US" dirty="0"/>
          </a:p>
          <a:p>
            <a:r>
              <a:rPr lang="en-US" dirty="0"/>
              <a:t>However, if it is a living donor .. you should use the official UNOS ID #, and the format is shown here with letters followed by numbers.</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39F2CEE0-7357-4EF2-9013-3DFF0FB49EAF}" type="slidenum">
              <a:rPr lang="en-US" smtClean="0"/>
              <a:t>16</a:t>
            </a:fld>
            <a:endParaRPr lang="en-US"/>
          </a:p>
        </p:txBody>
      </p:sp>
    </p:spTree>
    <p:extLst>
      <p:ext uri="{BB962C8B-B14F-4D97-AF65-F5344CB8AC3E}">
        <p14:creationId xmlns:p14="http://schemas.microsoft.com/office/powerpoint/2010/main" val="30524267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We have received many incorrectly labeled samples so we want to go through the process of editing the label to be used for your participant. There are two places where the label needs to be edited. </a:t>
            </a:r>
          </a:p>
          <a:p>
            <a:r>
              <a:rPr lang="en-US" dirty="0"/>
              <a:t>1. in the QR CODE or</a:t>
            </a:r>
            <a:r>
              <a:rPr lang="en-US" baseline="0" dirty="0"/>
              <a:t> the </a:t>
            </a:r>
            <a:r>
              <a:rPr lang="en-US" dirty="0"/>
              <a:t>black and white box.. double-click in the box to change the information there and then you would</a:t>
            </a:r>
          </a:p>
          <a:p>
            <a:r>
              <a:rPr lang="en-US" dirty="0"/>
              <a:t>2. (single click) in the actual text field to change the information there.</a:t>
            </a:r>
          </a:p>
          <a:p>
            <a:endParaRPr lang="en-US" dirty="0"/>
          </a:p>
          <a:p>
            <a:r>
              <a:rPr lang="en-US" dirty="0"/>
              <a:t>Each label must be changed in both of these places every time. This is important because ...when the SDRC receives the sample it will be scanned using the QR code and it should match the text. </a:t>
            </a:r>
          </a:p>
          <a:p>
            <a:endParaRPr lang="en-US" dirty="0"/>
          </a:p>
          <a:p>
            <a:endParaRPr lang="en-US" dirty="0"/>
          </a:p>
        </p:txBody>
      </p:sp>
      <p:sp>
        <p:nvSpPr>
          <p:cNvPr id="4" name="Slide Number Placeholder 3"/>
          <p:cNvSpPr>
            <a:spLocks noGrp="1"/>
          </p:cNvSpPr>
          <p:nvPr>
            <p:ph type="sldNum" sz="quarter" idx="5"/>
          </p:nvPr>
        </p:nvSpPr>
        <p:spPr/>
        <p:txBody>
          <a:bodyPr/>
          <a:lstStyle/>
          <a:p>
            <a:fld id="{39F2CEE0-7357-4EF2-9013-3DFF0FB49EAF}" type="slidenum">
              <a:rPr lang="en-US" smtClean="0"/>
              <a:t>17</a:t>
            </a:fld>
            <a:endParaRPr lang="en-US"/>
          </a:p>
        </p:txBody>
      </p:sp>
    </p:spTree>
    <p:extLst>
      <p:ext uri="{BB962C8B-B14F-4D97-AF65-F5344CB8AC3E}">
        <p14:creationId xmlns:p14="http://schemas.microsoft.com/office/powerpoint/2010/main" val="3576007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window that is displayed when you double click on the black and white QR code. </a:t>
            </a:r>
          </a:p>
          <a:p>
            <a:r>
              <a:rPr lang="en-US" dirty="0"/>
              <a:t>This slide clarifies the different sections of the required entry.</a:t>
            </a:r>
          </a:p>
          <a:p>
            <a:endParaRPr lang="en-US" dirty="0"/>
          </a:p>
          <a:p>
            <a:r>
              <a:rPr lang="en-US" dirty="0"/>
              <a:t>The important thing to remember is not to remove any of the commas and do not put in any additional spaces. </a:t>
            </a:r>
          </a:p>
        </p:txBody>
      </p:sp>
      <p:sp>
        <p:nvSpPr>
          <p:cNvPr id="4" name="Slide Number Placeholder 3"/>
          <p:cNvSpPr>
            <a:spLocks noGrp="1"/>
          </p:cNvSpPr>
          <p:nvPr>
            <p:ph type="sldNum" sz="quarter" idx="5"/>
          </p:nvPr>
        </p:nvSpPr>
        <p:spPr/>
        <p:txBody>
          <a:bodyPr/>
          <a:lstStyle/>
          <a:p>
            <a:fld id="{39F2CEE0-7357-4EF2-9013-3DFF0FB49EAF}" type="slidenum">
              <a:rPr lang="en-US" smtClean="0"/>
              <a:t>18</a:t>
            </a:fld>
            <a:endParaRPr lang="en-US"/>
          </a:p>
        </p:txBody>
      </p:sp>
    </p:spTree>
    <p:extLst>
      <p:ext uri="{BB962C8B-B14F-4D97-AF65-F5344CB8AC3E}">
        <p14:creationId xmlns:p14="http://schemas.microsoft.com/office/powerpoint/2010/main" val="23782674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you print your labels, we recommend you compare your entries to ensure they match in both the text field.   of the label     and the QR code field. </a:t>
            </a:r>
          </a:p>
        </p:txBody>
      </p:sp>
      <p:sp>
        <p:nvSpPr>
          <p:cNvPr id="4" name="Slide Number Placeholder 3"/>
          <p:cNvSpPr>
            <a:spLocks noGrp="1"/>
          </p:cNvSpPr>
          <p:nvPr>
            <p:ph type="sldNum" sz="quarter" idx="5"/>
          </p:nvPr>
        </p:nvSpPr>
        <p:spPr/>
        <p:txBody>
          <a:bodyPr/>
          <a:lstStyle/>
          <a:p>
            <a:fld id="{39F2CEE0-7357-4EF2-9013-3DFF0FB49EAF}" type="slidenum">
              <a:rPr lang="en-US" smtClean="0"/>
              <a:t>19</a:t>
            </a:fld>
            <a:endParaRPr lang="en-US"/>
          </a:p>
        </p:txBody>
      </p:sp>
    </p:spTree>
    <p:extLst>
      <p:ext uri="{BB962C8B-B14F-4D97-AF65-F5344CB8AC3E}">
        <p14:creationId xmlns:p14="http://schemas.microsoft.com/office/powerpoint/2010/main" val="24410041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link to download the DYMO software is located on this slide. You will need to follow the correct link for your operating system. </a:t>
            </a:r>
          </a:p>
          <a:p>
            <a:endParaRPr lang="en-US" dirty="0"/>
          </a:p>
          <a:p>
            <a:r>
              <a:rPr lang="en-US" dirty="0"/>
              <a:t>You should use Internet Explorer as the browser to download this software. If you have previously downloaded this using Google Chrome there is no need to re-do the download... you can simply continue using the software as always. </a:t>
            </a:r>
          </a:p>
          <a:p>
            <a:endParaRPr lang="en-US" dirty="0"/>
          </a:p>
          <a:p>
            <a:r>
              <a:rPr lang="en-US" dirty="0"/>
              <a:t>However, please do not upgrade to newer versions of the software. Only use version 8.7.3.</a:t>
            </a:r>
          </a:p>
          <a:p>
            <a:endParaRPr lang="en-US" dirty="0"/>
          </a:p>
          <a:p>
            <a:r>
              <a:rPr lang="en-US" dirty="0"/>
              <a:t>So now we will click on the link or (copy and paste) the link into internet</a:t>
            </a:r>
            <a:r>
              <a:rPr lang="en-US" baseline="0" dirty="0"/>
              <a:t> explorer</a:t>
            </a:r>
            <a:r>
              <a:rPr lang="en-US" dirty="0"/>
              <a:t> to start the download process. </a:t>
            </a:r>
          </a:p>
          <a:p>
            <a:endParaRPr lang="en-US" dirty="0"/>
          </a:p>
          <a:p>
            <a:endParaRPr lang="en-US" dirty="0"/>
          </a:p>
        </p:txBody>
      </p:sp>
      <p:sp>
        <p:nvSpPr>
          <p:cNvPr id="4" name="Slide Number Placeholder 3"/>
          <p:cNvSpPr>
            <a:spLocks noGrp="1"/>
          </p:cNvSpPr>
          <p:nvPr>
            <p:ph type="sldNum" sz="quarter" idx="5"/>
          </p:nvPr>
        </p:nvSpPr>
        <p:spPr/>
        <p:txBody>
          <a:bodyPr/>
          <a:lstStyle/>
          <a:p>
            <a:fld id="{39F2CEE0-7357-4EF2-9013-3DFF0FB49EAF}" type="slidenum">
              <a:rPr lang="en-US" smtClean="0"/>
              <a:t>2</a:t>
            </a:fld>
            <a:endParaRPr lang="en-US"/>
          </a:p>
        </p:txBody>
      </p:sp>
    </p:spTree>
    <p:extLst>
      <p:ext uri="{BB962C8B-B14F-4D97-AF65-F5344CB8AC3E}">
        <p14:creationId xmlns:p14="http://schemas.microsoft.com/office/powerpoint/2010/main" val="41952004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So Lets Review...</a:t>
            </a:r>
          </a:p>
          <a:p>
            <a:r>
              <a:rPr lang="en-US" dirty="0"/>
              <a:t>this slide demonstrates what needs to be edited before the file is saved ... which is the </a:t>
            </a:r>
            <a:r>
              <a:rPr lang="en-US" dirty="0" err="1"/>
              <a:t>txp</a:t>
            </a:r>
            <a:r>
              <a:rPr lang="en-US" dirty="0"/>
              <a:t> center ID Code specific to your site.</a:t>
            </a:r>
          </a:p>
          <a:p>
            <a:endParaRPr lang="en-US" dirty="0"/>
          </a:p>
          <a:p>
            <a:r>
              <a:rPr lang="en-US" dirty="0"/>
              <a:t>Then each time you open the file (after that) the center code will be correct. In this case you will only need to change the participant ID (either TRR# or UNOS ID#) and the sample type. The sample types are listed on this slide...</a:t>
            </a:r>
          </a:p>
          <a:p>
            <a:r>
              <a:rPr lang="en-US" dirty="0"/>
              <a:t>S=Serum</a:t>
            </a:r>
          </a:p>
          <a:p>
            <a:r>
              <a:rPr lang="en-US" dirty="0"/>
              <a:t>U=Urine and D=DNA</a:t>
            </a:r>
          </a:p>
          <a:p>
            <a:endParaRPr lang="en-US" dirty="0"/>
          </a:p>
          <a:p>
            <a:r>
              <a:rPr lang="en-US" dirty="0"/>
              <a:t>we recommend you print one label to check for accuracy before printing the remainder of the required labels.</a:t>
            </a:r>
          </a:p>
          <a:p>
            <a:endParaRPr lang="en-US" dirty="0"/>
          </a:p>
          <a:p>
            <a:r>
              <a:rPr lang="en-US" dirty="0"/>
              <a:t>Again, remember to make your changes in both places.</a:t>
            </a:r>
          </a:p>
        </p:txBody>
      </p:sp>
      <p:sp>
        <p:nvSpPr>
          <p:cNvPr id="4" name="Slide Number Placeholder 3"/>
          <p:cNvSpPr>
            <a:spLocks noGrp="1"/>
          </p:cNvSpPr>
          <p:nvPr>
            <p:ph type="sldNum" sz="quarter" idx="5"/>
          </p:nvPr>
        </p:nvSpPr>
        <p:spPr/>
        <p:txBody>
          <a:bodyPr/>
          <a:lstStyle/>
          <a:p>
            <a:fld id="{39F2CEE0-7357-4EF2-9013-3DFF0FB49EAF}" type="slidenum">
              <a:rPr lang="en-US" smtClean="0"/>
              <a:t>20</a:t>
            </a:fld>
            <a:endParaRPr lang="en-US"/>
          </a:p>
        </p:txBody>
      </p:sp>
    </p:spTree>
    <p:extLst>
      <p:ext uri="{BB962C8B-B14F-4D97-AF65-F5344CB8AC3E}">
        <p14:creationId xmlns:p14="http://schemas.microsoft.com/office/powerpoint/2010/main" val="26857613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received samples with the label applied incorrectly and we have received labels that have been cut to fit.  </a:t>
            </a:r>
          </a:p>
          <a:p>
            <a:endParaRPr lang="en-US" dirty="0"/>
          </a:p>
          <a:p>
            <a:r>
              <a:rPr lang="en-US" dirty="0"/>
              <a:t>Please affix the APOLLO specific labels to the vials as demonstrated at the top of this slide and do not cut the labels.</a:t>
            </a:r>
          </a:p>
          <a:p>
            <a:endParaRPr lang="en-US" dirty="0"/>
          </a:p>
          <a:p>
            <a:r>
              <a:rPr lang="en-US" dirty="0"/>
              <a:t>Again,  use only the APOLLO designated labels for study samples. </a:t>
            </a:r>
          </a:p>
        </p:txBody>
      </p:sp>
      <p:sp>
        <p:nvSpPr>
          <p:cNvPr id="4" name="Slide Number Placeholder 3"/>
          <p:cNvSpPr>
            <a:spLocks noGrp="1"/>
          </p:cNvSpPr>
          <p:nvPr>
            <p:ph type="sldNum" sz="quarter" idx="5"/>
          </p:nvPr>
        </p:nvSpPr>
        <p:spPr/>
        <p:txBody>
          <a:bodyPr/>
          <a:lstStyle/>
          <a:p>
            <a:fld id="{39F2CEE0-7357-4EF2-9013-3DFF0FB49EAF}" type="slidenum">
              <a:rPr lang="en-US" smtClean="0"/>
              <a:t>21</a:t>
            </a:fld>
            <a:endParaRPr lang="en-US"/>
          </a:p>
        </p:txBody>
      </p:sp>
    </p:spTree>
    <p:extLst>
      <p:ext uri="{BB962C8B-B14F-4D97-AF65-F5344CB8AC3E}">
        <p14:creationId xmlns:p14="http://schemas.microsoft.com/office/powerpoint/2010/main" val="15480088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ask that you share this training review with your engaged sites as soon as possible so the errors can be corrected as quickly as possible. </a:t>
            </a:r>
          </a:p>
          <a:p>
            <a:r>
              <a:rPr lang="en-US" dirty="0"/>
              <a:t>And, as always please contact us if you have any questions or any problems with labels. </a:t>
            </a:r>
          </a:p>
          <a:p>
            <a:endParaRPr lang="en-US" dirty="0"/>
          </a:p>
          <a:p>
            <a:r>
              <a:rPr lang="en-US" dirty="0"/>
              <a:t>Thank you</a:t>
            </a:r>
          </a:p>
        </p:txBody>
      </p:sp>
      <p:sp>
        <p:nvSpPr>
          <p:cNvPr id="4" name="Slide Number Placeholder 3"/>
          <p:cNvSpPr>
            <a:spLocks noGrp="1"/>
          </p:cNvSpPr>
          <p:nvPr>
            <p:ph type="sldNum" sz="quarter" idx="5"/>
          </p:nvPr>
        </p:nvSpPr>
        <p:spPr/>
        <p:txBody>
          <a:bodyPr/>
          <a:lstStyle/>
          <a:p>
            <a:fld id="{39F2CEE0-7357-4EF2-9013-3DFF0FB49EAF}" type="slidenum">
              <a:rPr lang="en-US" smtClean="0"/>
              <a:t>22</a:t>
            </a:fld>
            <a:endParaRPr lang="en-US"/>
          </a:p>
        </p:txBody>
      </p:sp>
    </p:spTree>
    <p:extLst>
      <p:ext uri="{BB962C8B-B14F-4D97-AF65-F5344CB8AC3E}">
        <p14:creationId xmlns:p14="http://schemas.microsoft.com/office/powerpoint/2010/main" val="27902382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following slides (3-11)  will demonstrate</a:t>
            </a:r>
            <a:r>
              <a:rPr lang="en-US" baseline="0" dirty="0"/>
              <a:t> the sequence of steps to download the software. Notice the software version is 8.7.3.</a:t>
            </a:r>
          </a:p>
          <a:p>
            <a:r>
              <a:rPr lang="en-US" baseline="0" dirty="0"/>
              <a:t>Click Download as indicated.</a:t>
            </a:r>
            <a:endParaRPr lang="en-US" dirty="0"/>
          </a:p>
        </p:txBody>
      </p:sp>
      <p:sp>
        <p:nvSpPr>
          <p:cNvPr id="4" name="Slide Number Placeholder 3"/>
          <p:cNvSpPr>
            <a:spLocks noGrp="1"/>
          </p:cNvSpPr>
          <p:nvPr>
            <p:ph type="sldNum" sz="quarter" idx="10"/>
          </p:nvPr>
        </p:nvSpPr>
        <p:spPr/>
        <p:txBody>
          <a:bodyPr/>
          <a:lstStyle/>
          <a:p>
            <a:fld id="{39F2CEE0-7357-4EF2-9013-3DFF0FB49EAF}" type="slidenum">
              <a:rPr lang="en-US" smtClean="0"/>
              <a:t>3</a:t>
            </a:fld>
            <a:endParaRPr lang="en-US"/>
          </a:p>
        </p:txBody>
      </p:sp>
    </p:spTree>
    <p:extLst>
      <p:ext uri="{BB962C8B-B14F-4D97-AF65-F5344CB8AC3E}">
        <p14:creationId xmlns:p14="http://schemas.microsoft.com/office/powerpoint/2010/main" val="6156392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Continue the process as indicated</a:t>
            </a:r>
          </a:p>
        </p:txBody>
      </p:sp>
      <p:sp>
        <p:nvSpPr>
          <p:cNvPr id="4" name="Slide Number Placeholder 3"/>
          <p:cNvSpPr>
            <a:spLocks noGrp="1"/>
          </p:cNvSpPr>
          <p:nvPr>
            <p:ph type="sldNum" sz="quarter" idx="10"/>
          </p:nvPr>
        </p:nvSpPr>
        <p:spPr/>
        <p:txBody>
          <a:bodyPr/>
          <a:lstStyle/>
          <a:p>
            <a:fld id="{39F2CEE0-7357-4EF2-9013-3DFF0FB49EAF}" type="slidenum">
              <a:rPr lang="en-US" smtClean="0"/>
              <a:t>4</a:t>
            </a:fld>
            <a:endParaRPr lang="en-US"/>
          </a:p>
        </p:txBody>
      </p:sp>
    </p:spTree>
    <p:extLst>
      <p:ext uri="{BB962C8B-B14F-4D97-AF65-F5344CB8AC3E}">
        <p14:creationId xmlns:p14="http://schemas.microsoft.com/office/powerpoint/2010/main" val="19895190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F2CEE0-7357-4EF2-9013-3DFF0FB49EAF}" type="slidenum">
              <a:rPr lang="en-US" smtClean="0"/>
              <a:t>5</a:t>
            </a:fld>
            <a:endParaRPr lang="en-US"/>
          </a:p>
        </p:txBody>
      </p:sp>
    </p:spTree>
    <p:extLst>
      <p:ext uri="{BB962C8B-B14F-4D97-AF65-F5344CB8AC3E}">
        <p14:creationId xmlns:p14="http://schemas.microsoft.com/office/powerpoint/2010/main" val="33292762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Continue to follow the displayed steps. </a:t>
            </a:r>
          </a:p>
        </p:txBody>
      </p:sp>
      <p:sp>
        <p:nvSpPr>
          <p:cNvPr id="4" name="Slide Number Placeholder 3"/>
          <p:cNvSpPr>
            <a:spLocks noGrp="1"/>
          </p:cNvSpPr>
          <p:nvPr>
            <p:ph type="sldNum" sz="quarter" idx="10"/>
          </p:nvPr>
        </p:nvSpPr>
        <p:spPr/>
        <p:txBody>
          <a:bodyPr/>
          <a:lstStyle/>
          <a:p>
            <a:fld id="{39F2CEE0-7357-4EF2-9013-3DFF0FB49EAF}" type="slidenum">
              <a:rPr lang="en-US" smtClean="0"/>
              <a:t>6</a:t>
            </a:fld>
            <a:endParaRPr lang="en-US"/>
          </a:p>
        </p:txBody>
      </p:sp>
    </p:spTree>
    <p:extLst>
      <p:ext uri="{BB962C8B-B14F-4D97-AF65-F5344CB8AC3E}">
        <p14:creationId xmlns:p14="http://schemas.microsoft.com/office/powerpoint/2010/main" val="27033975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Continue as indicated</a:t>
            </a:r>
          </a:p>
        </p:txBody>
      </p:sp>
      <p:sp>
        <p:nvSpPr>
          <p:cNvPr id="4" name="Slide Number Placeholder 3"/>
          <p:cNvSpPr>
            <a:spLocks noGrp="1"/>
          </p:cNvSpPr>
          <p:nvPr>
            <p:ph type="sldNum" sz="quarter" idx="10"/>
          </p:nvPr>
        </p:nvSpPr>
        <p:spPr/>
        <p:txBody>
          <a:bodyPr/>
          <a:lstStyle/>
          <a:p>
            <a:fld id="{39F2CEE0-7357-4EF2-9013-3DFF0FB49EAF}" type="slidenum">
              <a:rPr lang="en-US" smtClean="0"/>
              <a:t>7</a:t>
            </a:fld>
            <a:endParaRPr lang="en-US"/>
          </a:p>
        </p:txBody>
      </p:sp>
    </p:spTree>
    <p:extLst>
      <p:ext uri="{BB962C8B-B14F-4D97-AF65-F5344CB8AC3E}">
        <p14:creationId xmlns:p14="http://schemas.microsoft.com/office/powerpoint/2010/main" val="31519498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Leave the Modify bubble</a:t>
            </a:r>
            <a:r>
              <a:rPr lang="en-US" baseline="0" dirty="0"/>
              <a:t> indicated</a:t>
            </a:r>
            <a:r>
              <a:rPr lang="en-US" dirty="0"/>
              <a:t> and click next</a:t>
            </a:r>
          </a:p>
        </p:txBody>
      </p:sp>
      <p:sp>
        <p:nvSpPr>
          <p:cNvPr id="4" name="Slide Number Placeholder 3"/>
          <p:cNvSpPr>
            <a:spLocks noGrp="1"/>
          </p:cNvSpPr>
          <p:nvPr>
            <p:ph type="sldNum" sz="quarter" idx="10"/>
          </p:nvPr>
        </p:nvSpPr>
        <p:spPr/>
        <p:txBody>
          <a:bodyPr/>
          <a:lstStyle/>
          <a:p>
            <a:fld id="{39F2CEE0-7357-4EF2-9013-3DFF0FB49EAF}" type="slidenum">
              <a:rPr lang="en-US" smtClean="0"/>
              <a:t>8</a:t>
            </a:fld>
            <a:endParaRPr lang="en-US"/>
          </a:p>
        </p:txBody>
      </p:sp>
    </p:spTree>
    <p:extLst>
      <p:ext uri="{BB962C8B-B14F-4D97-AF65-F5344CB8AC3E}">
        <p14:creationId xmlns:p14="http://schemas.microsoft.com/office/powerpoint/2010/main" val="19276774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Next</a:t>
            </a:r>
          </a:p>
        </p:txBody>
      </p:sp>
      <p:sp>
        <p:nvSpPr>
          <p:cNvPr id="4" name="Slide Number Placeholder 3"/>
          <p:cNvSpPr>
            <a:spLocks noGrp="1"/>
          </p:cNvSpPr>
          <p:nvPr>
            <p:ph type="sldNum" sz="quarter" idx="5"/>
          </p:nvPr>
        </p:nvSpPr>
        <p:spPr/>
        <p:txBody>
          <a:bodyPr/>
          <a:lstStyle/>
          <a:p>
            <a:fld id="{39F2CEE0-7357-4EF2-9013-3DFF0FB49EAF}" type="slidenum">
              <a:rPr lang="en-US" smtClean="0"/>
              <a:t>9</a:t>
            </a:fld>
            <a:endParaRPr lang="en-US"/>
          </a:p>
        </p:txBody>
      </p:sp>
    </p:spTree>
    <p:extLst>
      <p:ext uri="{BB962C8B-B14F-4D97-AF65-F5344CB8AC3E}">
        <p14:creationId xmlns:p14="http://schemas.microsoft.com/office/powerpoint/2010/main" val="12405392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A0EB352-1F97-4E81-B41B-AE8CF697CA35}" type="datetime1">
              <a:rPr lang="en-US" smtClean="0"/>
              <a:t>11/9/2020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C63DE9-5866-4ECB-B5BD-030D2971C13A}" type="slidenum">
              <a:rPr lang="en-US" smtClean="0"/>
              <a:t>‹#›</a:t>
            </a:fld>
            <a:endParaRPr lang="en-US"/>
          </a:p>
        </p:txBody>
      </p:sp>
    </p:spTree>
    <p:extLst>
      <p:ext uri="{BB962C8B-B14F-4D97-AF65-F5344CB8AC3E}">
        <p14:creationId xmlns:p14="http://schemas.microsoft.com/office/powerpoint/2010/main" val="4018966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731B01A-AF04-4EB2-A06E-F783F7D3BAE5}" type="datetime1">
              <a:rPr lang="en-US" smtClean="0"/>
              <a:t>11/9/2020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C63DE9-5866-4ECB-B5BD-030D2971C13A}" type="slidenum">
              <a:rPr lang="en-US" smtClean="0"/>
              <a:t>‹#›</a:t>
            </a:fld>
            <a:endParaRPr lang="en-US"/>
          </a:p>
        </p:txBody>
      </p:sp>
    </p:spTree>
    <p:extLst>
      <p:ext uri="{BB962C8B-B14F-4D97-AF65-F5344CB8AC3E}">
        <p14:creationId xmlns:p14="http://schemas.microsoft.com/office/powerpoint/2010/main" val="34608610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597538C-F74F-4544-AA17-2BAC6C212EC2}" type="datetime1">
              <a:rPr lang="en-US" smtClean="0"/>
              <a:t>11/9/2020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C63DE9-5866-4ECB-B5BD-030D2971C13A}" type="slidenum">
              <a:rPr lang="en-US" smtClean="0"/>
              <a:t>‹#›</a:t>
            </a:fld>
            <a:endParaRPr lang="en-US"/>
          </a:p>
        </p:txBody>
      </p:sp>
    </p:spTree>
    <p:extLst>
      <p:ext uri="{BB962C8B-B14F-4D97-AF65-F5344CB8AC3E}">
        <p14:creationId xmlns:p14="http://schemas.microsoft.com/office/powerpoint/2010/main" val="40503423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BA351BF-3A77-47FE-83F9-6D4762D9D59C}" type="datetime1">
              <a:rPr lang="en-US" smtClean="0"/>
              <a:t>11/9/2020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C63DE9-5866-4ECB-B5BD-030D2971C13A}" type="slidenum">
              <a:rPr lang="en-US" smtClean="0"/>
              <a:t>‹#›</a:t>
            </a:fld>
            <a:endParaRPr lang="en-US"/>
          </a:p>
        </p:txBody>
      </p:sp>
    </p:spTree>
    <p:extLst>
      <p:ext uri="{BB962C8B-B14F-4D97-AF65-F5344CB8AC3E}">
        <p14:creationId xmlns:p14="http://schemas.microsoft.com/office/powerpoint/2010/main" val="18732702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1229DBB-444C-4118-A812-4260100E366E}" type="datetime1">
              <a:rPr lang="en-US" smtClean="0"/>
              <a:t>11/9/2020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C63DE9-5866-4ECB-B5BD-030D2971C13A}" type="slidenum">
              <a:rPr lang="en-US" smtClean="0"/>
              <a:t>‹#›</a:t>
            </a:fld>
            <a:endParaRPr lang="en-US"/>
          </a:p>
        </p:txBody>
      </p:sp>
    </p:spTree>
    <p:extLst>
      <p:ext uri="{BB962C8B-B14F-4D97-AF65-F5344CB8AC3E}">
        <p14:creationId xmlns:p14="http://schemas.microsoft.com/office/powerpoint/2010/main" val="36738727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CC4A717-45CC-4C81-A31B-6D53EFE0BC0C}" type="datetime1">
              <a:rPr lang="en-US" smtClean="0"/>
              <a:t>11/9/2020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C63DE9-5866-4ECB-B5BD-030D2971C13A}" type="slidenum">
              <a:rPr lang="en-US" smtClean="0"/>
              <a:t>‹#›</a:t>
            </a:fld>
            <a:endParaRPr lang="en-US"/>
          </a:p>
        </p:txBody>
      </p:sp>
    </p:spTree>
    <p:extLst>
      <p:ext uri="{BB962C8B-B14F-4D97-AF65-F5344CB8AC3E}">
        <p14:creationId xmlns:p14="http://schemas.microsoft.com/office/powerpoint/2010/main" val="39433825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C40B928-B6E9-4FBA-9F6E-AF0A6AC35CBA}" type="datetime1">
              <a:rPr lang="en-US" smtClean="0"/>
              <a:t>11/9/2020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FC63DE9-5866-4ECB-B5BD-030D2971C13A}" type="slidenum">
              <a:rPr lang="en-US" smtClean="0"/>
              <a:t>‹#›</a:t>
            </a:fld>
            <a:endParaRPr lang="en-US"/>
          </a:p>
        </p:txBody>
      </p:sp>
    </p:spTree>
    <p:extLst>
      <p:ext uri="{BB962C8B-B14F-4D97-AF65-F5344CB8AC3E}">
        <p14:creationId xmlns:p14="http://schemas.microsoft.com/office/powerpoint/2010/main" val="1532880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2E2C144-96B8-4117-AB3C-9602E2949501}" type="datetime1">
              <a:rPr lang="en-US" smtClean="0"/>
              <a:t>11/9/2020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FC63DE9-5866-4ECB-B5BD-030D2971C13A}" type="slidenum">
              <a:rPr lang="en-US" smtClean="0"/>
              <a:t>‹#›</a:t>
            </a:fld>
            <a:endParaRPr lang="en-US"/>
          </a:p>
        </p:txBody>
      </p:sp>
    </p:spTree>
    <p:extLst>
      <p:ext uri="{BB962C8B-B14F-4D97-AF65-F5344CB8AC3E}">
        <p14:creationId xmlns:p14="http://schemas.microsoft.com/office/powerpoint/2010/main" val="5520286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3D4CC7F-1640-40E4-B1E3-57CB1FACE3FE}" type="datetime1">
              <a:rPr lang="en-US" smtClean="0"/>
              <a:t>11/9/2020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FC63DE9-5866-4ECB-B5BD-030D2971C13A}" type="slidenum">
              <a:rPr lang="en-US" smtClean="0"/>
              <a:t>‹#›</a:t>
            </a:fld>
            <a:endParaRPr lang="en-US"/>
          </a:p>
        </p:txBody>
      </p:sp>
    </p:spTree>
    <p:extLst>
      <p:ext uri="{BB962C8B-B14F-4D97-AF65-F5344CB8AC3E}">
        <p14:creationId xmlns:p14="http://schemas.microsoft.com/office/powerpoint/2010/main" val="23323696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6E3791E-58D1-4822-A343-0F377AA4E22A}" type="datetime1">
              <a:rPr lang="en-US" smtClean="0"/>
              <a:t>11/9/2020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C63DE9-5866-4ECB-B5BD-030D2971C13A}" type="slidenum">
              <a:rPr lang="en-US" smtClean="0"/>
              <a:t>‹#›</a:t>
            </a:fld>
            <a:endParaRPr lang="en-US"/>
          </a:p>
        </p:txBody>
      </p:sp>
    </p:spTree>
    <p:extLst>
      <p:ext uri="{BB962C8B-B14F-4D97-AF65-F5344CB8AC3E}">
        <p14:creationId xmlns:p14="http://schemas.microsoft.com/office/powerpoint/2010/main" val="8907591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4C578AA-70C9-4718-859E-186B2D8C7438}" type="datetime1">
              <a:rPr lang="en-US" smtClean="0"/>
              <a:t>11/9/2020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C63DE9-5866-4ECB-B5BD-030D2971C13A}" type="slidenum">
              <a:rPr lang="en-US" smtClean="0"/>
              <a:t>‹#›</a:t>
            </a:fld>
            <a:endParaRPr lang="en-US"/>
          </a:p>
        </p:txBody>
      </p:sp>
    </p:spTree>
    <p:extLst>
      <p:ext uri="{BB962C8B-B14F-4D97-AF65-F5344CB8AC3E}">
        <p14:creationId xmlns:p14="http://schemas.microsoft.com/office/powerpoint/2010/main" val="17198090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4005A9-7DD8-4AA5-B1BD-8359DA5AB2FA}" type="datetime1">
              <a:rPr lang="en-US" smtClean="0"/>
              <a:t>11/9/2020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C63DE9-5866-4ECB-B5BD-030D2971C13A}" type="slidenum">
              <a:rPr lang="en-US" smtClean="0"/>
              <a:t>‹#›</a:t>
            </a:fld>
            <a:endParaRPr lang="en-US"/>
          </a:p>
        </p:txBody>
      </p:sp>
    </p:spTree>
    <p:extLst>
      <p:ext uri="{BB962C8B-B14F-4D97-AF65-F5344CB8AC3E}">
        <p14:creationId xmlns:p14="http://schemas.microsoft.com/office/powerpoint/2010/main" val="2252255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3.png"/><Relationship Id="rId5" Type="http://schemas.openxmlformats.org/officeDocument/2006/relationships/image" Target="../media/image11.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3.png"/><Relationship Id="rId5" Type="http://schemas.openxmlformats.org/officeDocument/2006/relationships/image" Target="../media/image12.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3.png"/><Relationship Id="rId5" Type="http://schemas.openxmlformats.org/officeDocument/2006/relationships/image" Target="../media/image13.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3.png"/><Relationship Id="rId5" Type="http://schemas.openxmlformats.org/officeDocument/2006/relationships/image" Target="../media/image16.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3.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7.xml"/><Relationship Id="rId7" Type="http://schemas.openxmlformats.org/officeDocument/2006/relationships/image" Target="../media/image21.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20.png"/><Relationship Id="rId5" Type="http://schemas.openxmlformats.org/officeDocument/2006/relationships/image" Target="../media/image19.jpe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3.png"/><Relationship Id="rId5" Type="http://schemas.openxmlformats.org/officeDocument/2006/relationships/image" Target="../media/image24.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hyperlink" Target="https://outlook.wakehealth.edu/OWA/redir.aspx?C=WkEPtoZpIlafBR-4yCvZccylWhJ0IFPW6KMnPYtZGdWwpYuJHIDYCA..&amp;URL=https://www.dymo.com/en-US/dymo-label-software-v873-mac" TargetMode="External"/><Relationship Id="rId5" Type="http://schemas.openxmlformats.org/officeDocument/2006/relationships/hyperlink" Target="https://www.dymo.com/en-US/dymo-label-software-v873-windows" TargetMode="External"/><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4.xml"/><Relationship Id="rId7" Type="http://schemas.openxmlformats.org/officeDocument/2006/relationships/image" Target="../media/image27.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26.png"/><Relationship Id="rId5" Type="http://schemas.openxmlformats.org/officeDocument/2006/relationships/image" Target="../media/image25.jpe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7.xml"/><Relationship Id="rId7" Type="http://schemas.openxmlformats.org/officeDocument/2006/relationships/image" Target="../media/image30.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3.png"/><Relationship Id="rId4" Type="http://schemas.openxmlformats.org/officeDocument/2006/relationships/notesSlide" Target="../notesSlides/notesSlide2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3.png"/><Relationship Id="rId5" Type="http://schemas.openxmlformats.org/officeDocument/2006/relationships/image" Target="../media/image8.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3.png"/><Relationship Id="rId5" Type="http://schemas.openxmlformats.org/officeDocument/2006/relationships/image" Target="../media/image9.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3.png"/><Relationship Id="rId5" Type="http://schemas.openxmlformats.org/officeDocument/2006/relationships/image" Target="../media/image10.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3D4CC7F-1640-40E4-B1E3-57CB1FACE3FE}" type="datetime1">
              <a:rPr lang="en-US" smtClean="0"/>
              <a:t>11/9/2020</a:t>
            </a:fld>
            <a:endParaRPr lang="en-US"/>
          </a:p>
        </p:txBody>
      </p:sp>
      <p:sp>
        <p:nvSpPr>
          <p:cNvPr id="3" name="Slide Number Placeholder 2"/>
          <p:cNvSpPr>
            <a:spLocks noGrp="1"/>
          </p:cNvSpPr>
          <p:nvPr>
            <p:ph type="sldNum" sz="quarter" idx="12"/>
          </p:nvPr>
        </p:nvSpPr>
        <p:spPr/>
        <p:txBody>
          <a:bodyPr/>
          <a:lstStyle/>
          <a:p>
            <a:fld id="{DFC63DE9-5866-4ECB-B5BD-030D2971C13A}" type="slidenum">
              <a:rPr lang="en-US" smtClean="0"/>
              <a:t>1</a:t>
            </a:fld>
            <a:endParaRPr lang="en-US"/>
          </a:p>
        </p:txBody>
      </p:sp>
      <p:pic>
        <p:nvPicPr>
          <p:cNvPr id="4" name="Picture 3"/>
          <p:cNvPicPr>
            <a:picLocks noChangeAspect="1"/>
          </p:cNvPicPr>
          <p:nvPr/>
        </p:nvPicPr>
        <p:blipFill>
          <a:blip r:embed="rId5"/>
          <a:stretch>
            <a:fillRect/>
          </a:stretch>
        </p:blipFill>
        <p:spPr>
          <a:xfrm>
            <a:off x="4495800" y="1759943"/>
            <a:ext cx="3176680" cy="3176680"/>
          </a:xfrm>
          <a:prstGeom prst="rect">
            <a:avLst/>
          </a:prstGeom>
        </p:spPr>
      </p:pic>
      <p:sp>
        <p:nvSpPr>
          <p:cNvPr id="6" name="TextBox 5"/>
          <p:cNvSpPr txBox="1"/>
          <p:nvPr/>
        </p:nvSpPr>
        <p:spPr>
          <a:xfrm>
            <a:off x="1153198" y="541422"/>
            <a:ext cx="9861884" cy="1569660"/>
          </a:xfrm>
          <a:prstGeom prst="rect">
            <a:avLst/>
          </a:prstGeom>
          <a:noFill/>
        </p:spPr>
        <p:txBody>
          <a:bodyPr wrap="square" rtlCol="0">
            <a:spAutoFit/>
          </a:bodyPr>
          <a:lstStyle/>
          <a:p>
            <a:pPr algn="ctr"/>
            <a:r>
              <a:rPr lang="en-US" sz="4800" dirty="0"/>
              <a:t>Reference Guide for DYMO </a:t>
            </a:r>
          </a:p>
          <a:p>
            <a:pPr algn="ctr"/>
            <a:r>
              <a:rPr lang="en-US" sz="4800" dirty="0"/>
              <a:t>Label Writer 450 Turbo Printer </a:t>
            </a:r>
          </a:p>
        </p:txBody>
      </p:sp>
      <p:sp>
        <p:nvSpPr>
          <p:cNvPr id="7" name="TextBox 6"/>
          <p:cNvSpPr txBox="1"/>
          <p:nvPr/>
        </p:nvSpPr>
        <p:spPr>
          <a:xfrm>
            <a:off x="3618529" y="4521405"/>
            <a:ext cx="4931222" cy="1477328"/>
          </a:xfrm>
          <a:prstGeom prst="rect">
            <a:avLst/>
          </a:prstGeom>
          <a:solidFill>
            <a:schemeClr val="accent6">
              <a:lumMod val="20000"/>
              <a:lumOff val="80000"/>
            </a:schemeClr>
          </a:solidFill>
        </p:spPr>
        <p:txBody>
          <a:bodyPr wrap="none" rtlCol="0">
            <a:spAutoFit/>
          </a:bodyPr>
          <a:lstStyle/>
          <a:p>
            <a:pPr algn="ctr"/>
            <a:r>
              <a:rPr lang="en-US" u="sng" dirty="0"/>
              <a:t>Only use APOLLO study “specific labels” as follows:</a:t>
            </a:r>
          </a:p>
          <a:p>
            <a:pPr algn="ctr"/>
            <a:r>
              <a:rPr lang="en-US" dirty="0"/>
              <a:t>Diversified Biotech: Catalog No. DTCR-7000</a:t>
            </a:r>
          </a:p>
          <a:p>
            <a:pPr algn="ctr"/>
            <a:r>
              <a:rPr lang="en-US" dirty="0"/>
              <a:t>USA Scientific: Direct Thermal </a:t>
            </a:r>
            <a:r>
              <a:rPr lang="en-US" dirty="0" err="1"/>
              <a:t>Cryo</a:t>
            </a:r>
            <a:r>
              <a:rPr lang="en-US" dirty="0"/>
              <a:t>-Tags,</a:t>
            </a:r>
          </a:p>
          <a:p>
            <a:pPr algn="ctr"/>
            <a:r>
              <a:rPr lang="en-US" dirty="0"/>
              <a:t> 2.00”x0.75” 500/roll (white) </a:t>
            </a:r>
          </a:p>
          <a:p>
            <a:pPr algn="ctr"/>
            <a:r>
              <a:rPr lang="en-US" dirty="0"/>
              <a:t>For Thermal printers: Catalog No. 9138-7000</a:t>
            </a:r>
          </a:p>
        </p:txBody>
      </p:sp>
      <p:sp>
        <p:nvSpPr>
          <p:cNvPr id="9" name="Oval 8"/>
          <p:cNvSpPr/>
          <p:nvPr/>
        </p:nvSpPr>
        <p:spPr>
          <a:xfrm>
            <a:off x="8780968" y="2513149"/>
            <a:ext cx="1775099" cy="3155949"/>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Different labels will not stay affixed to</a:t>
            </a:r>
          </a:p>
          <a:p>
            <a:pPr algn="ctr"/>
            <a:r>
              <a:rPr lang="en-US" dirty="0">
                <a:solidFill>
                  <a:schemeClr val="bg1"/>
                </a:solidFill>
              </a:rPr>
              <a:t>Frozen </a:t>
            </a:r>
            <a:r>
              <a:rPr lang="en-US" dirty="0" err="1">
                <a:solidFill>
                  <a:schemeClr val="bg1"/>
                </a:solidFill>
              </a:rPr>
              <a:t>cryovials</a:t>
            </a:r>
            <a:r>
              <a:rPr lang="en-US" dirty="0">
                <a:solidFill>
                  <a:schemeClr val="bg1"/>
                </a:solidFill>
              </a:rPr>
              <a:t>. </a:t>
            </a:r>
          </a:p>
        </p:txBody>
      </p:sp>
      <p:pic>
        <p:nvPicPr>
          <p:cNvPr id="10" name="Picture 9"/>
          <p:cNvPicPr>
            <a:picLocks noChangeAspect="1"/>
          </p:cNvPicPr>
          <p:nvPr/>
        </p:nvPicPr>
        <p:blipFill rotWithShape="1">
          <a:blip r:embed="rId6"/>
          <a:srcRect l="13100" t="69196" r="44742" b="25861"/>
          <a:stretch/>
        </p:blipFill>
        <p:spPr>
          <a:xfrm>
            <a:off x="2639684" y="6400800"/>
            <a:ext cx="8151962" cy="457200"/>
          </a:xfrm>
          <a:prstGeom prst="rect">
            <a:avLst/>
          </a:prstGeom>
        </p:spPr>
      </p:pic>
      <p:sp>
        <p:nvSpPr>
          <p:cNvPr id="11" name="Down Arrow 10"/>
          <p:cNvSpPr/>
          <p:nvPr/>
        </p:nvSpPr>
        <p:spPr>
          <a:xfrm>
            <a:off x="9506141" y="6069139"/>
            <a:ext cx="237744" cy="329184"/>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2639687" y="6005068"/>
            <a:ext cx="7104197" cy="369332"/>
          </a:xfrm>
          <a:prstGeom prst="rect">
            <a:avLst/>
          </a:prstGeom>
          <a:noFill/>
        </p:spPr>
        <p:txBody>
          <a:bodyPr wrap="square" rtlCol="0">
            <a:spAutoFit/>
          </a:bodyPr>
          <a:lstStyle/>
          <a:p>
            <a:r>
              <a:rPr lang="en-US" dirty="0">
                <a:solidFill>
                  <a:srgbClr val="FF0000"/>
                </a:solidFill>
              </a:rPr>
              <a:t>Click slide show mode on you own </a:t>
            </a:r>
            <a:r>
              <a:rPr lang="en-US" dirty="0" err="1">
                <a:solidFill>
                  <a:srgbClr val="FF0000"/>
                </a:solidFill>
              </a:rPr>
              <a:t>Powerpoint</a:t>
            </a:r>
            <a:r>
              <a:rPr lang="en-US" dirty="0">
                <a:solidFill>
                  <a:srgbClr val="FF0000"/>
                </a:solidFill>
              </a:rPr>
              <a:t> software to initiate audio</a:t>
            </a:r>
          </a:p>
        </p:txBody>
      </p:sp>
      <p:pic>
        <p:nvPicPr>
          <p:cNvPr id="8" name="Audio 7">
            <a:hlinkClick r:id="" action="ppaction://media"/>
            <a:extLst>
              <a:ext uri="{FF2B5EF4-FFF2-40B4-BE49-F238E27FC236}">
                <a16:creationId xmlns:a16="http://schemas.microsoft.com/office/drawing/2014/main" id="{2AA5920E-CFA6-9B40-869D-2FDB6232CCD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811258800"/>
      </p:ext>
    </p:extLst>
  </p:cSld>
  <p:clrMapOvr>
    <a:masterClrMapping/>
  </p:clrMapOvr>
  <mc:AlternateContent xmlns:mc="http://schemas.openxmlformats.org/markup-compatibility/2006" xmlns:p14="http://schemas.microsoft.com/office/powerpoint/2010/main">
    <mc:Choice Requires="p14">
      <p:transition spd="slow" p14:dur="2000" advTm="66456"/>
    </mc:Choice>
    <mc:Fallback xmlns="">
      <p:transition spd="slow" advTm="664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3D4CC7F-1640-40E4-B1E3-57CB1FACE3FE}" type="datetime1">
              <a:rPr lang="en-US" smtClean="0"/>
              <a:t>11/9/2020</a:t>
            </a:fld>
            <a:endParaRPr lang="en-US"/>
          </a:p>
        </p:txBody>
      </p:sp>
      <p:sp>
        <p:nvSpPr>
          <p:cNvPr id="3" name="Slide Number Placeholder 2"/>
          <p:cNvSpPr>
            <a:spLocks noGrp="1"/>
          </p:cNvSpPr>
          <p:nvPr>
            <p:ph type="sldNum" sz="quarter" idx="12"/>
          </p:nvPr>
        </p:nvSpPr>
        <p:spPr/>
        <p:txBody>
          <a:bodyPr/>
          <a:lstStyle/>
          <a:p>
            <a:fld id="{DFC63DE9-5866-4ECB-B5BD-030D2971C13A}" type="slidenum">
              <a:rPr lang="en-US" smtClean="0"/>
              <a:t>10</a:t>
            </a:fld>
            <a:endParaRPr lang="en-US"/>
          </a:p>
        </p:txBody>
      </p:sp>
      <p:pic>
        <p:nvPicPr>
          <p:cNvPr id="4" name="Picture 3"/>
          <p:cNvPicPr/>
          <p:nvPr/>
        </p:nvPicPr>
        <p:blipFill>
          <a:blip r:embed="rId5"/>
          <a:stretch>
            <a:fillRect/>
          </a:stretch>
        </p:blipFill>
        <p:spPr>
          <a:xfrm>
            <a:off x="316090" y="146755"/>
            <a:ext cx="11037710" cy="6031057"/>
          </a:xfrm>
          <a:prstGeom prst="rect">
            <a:avLst/>
          </a:prstGeom>
        </p:spPr>
      </p:pic>
      <p:sp>
        <p:nvSpPr>
          <p:cNvPr id="5" name="Oval 4"/>
          <p:cNvSpPr/>
          <p:nvPr/>
        </p:nvSpPr>
        <p:spPr>
          <a:xfrm>
            <a:off x="7468450" y="5382796"/>
            <a:ext cx="685343" cy="450689"/>
          </a:xfrm>
          <a:prstGeom prst="ellipse">
            <a:avLst/>
          </a:prstGeom>
          <a:noFill/>
          <a:ln>
            <a:solidFill>
              <a:srgbClr val="FF0000"/>
            </a:solidFill>
          </a:ln>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Audio 5">
            <a:hlinkClick r:id="" action="ppaction://media"/>
            <a:extLst>
              <a:ext uri="{FF2B5EF4-FFF2-40B4-BE49-F238E27FC236}">
                <a16:creationId xmlns:a16="http://schemas.microsoft.com/office/drawing/2014/main" id="{C1DD98A9-6796-8246-97F2-5517815A1D2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548831885"/>
      </p:ext>
    </p:extLst>
  </p:cSld>
  <p:clrMapOvr>
    <a:masterClrMapping/>
  </p:clrMapOvr>
  <mc:AlternateContent xmlns:mc="http://schemas.openxmlformats.org/markup-compatibility/2006" xmlns:p14="http://schemas.microsoft.com/office/powerpoint/2010/main">
    <mc:Choice Requires="p14">
      <p:transition spd="slow" p14:dur="2000" advTm="4978"/>
    </mc:Choice>
    <mc:Fallback xmlns="">
      <p:transition spd="slow" advTm="49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3D4CC7F-1640-40E4-B1E3-57CB1FACE3FE}" type="datetime1">
              <a:rPr lang="en-US" smtClean="0"/>
              <a:t>11/9/2020</a:t>
            </a:fld>
            <a:endParaRPr lang="en-US"/>
          </a:p>
        </p:txBody>
      </p:sp>
      <p:sp>
        <p:nvSpPr>
          <p:cNvPr id="3" name="Slide Number Placeholder 2"/>
          <p:cNvSpPr>
            <a:spLocks noGrp="1"/>
          </p:cNvSpPr>
          <p:nvPr>
            <p:ph type="sldNum" sz="quarter" idx="12"/>
          </p:nvPr>
        </p:nvSpPr>
        <p:spPr/>
        <p:txBody>
          <a:bodyPr/>
          <a:lstStyle/>
          <a:p>
            <a:fld id="{DFC63DE9-5866-4ECB-B5BD-030D2971C13A}" type="slidenum">
              <a:rPr lang="en-US" smtClean="0"/>
              <a:t>11</a:t>
            </a:fld>
            <a:endParaRPr lang="en-US"/>
          </a:p>
        </p:txBody>
      </p:sp>
      <p:pic>
        <p:nvPicPr>
          <p:cNvPr id="4" name="Picture 3"/>
          <p:cNvPicPr/>
          <p:nvPr/>
        </p:nvPicPr>
        <p:blipFill>
          <a:blip r:embed="rId5"/>
          <a:stretch>
            <a:fillRect/>
          </a:stretch>
        </p:blipFill>
        <p:spPr>
          <a:xfrm>
            <a:off x="327378" y="90312"/>
            <a:ext cx="11243733" cy="6266038"/>
          </a:xfrm>
          <a:prstGeom prst="rect">
            <a:avLst/>
          </a:prstGeom>
        </p:spPr>
      </p:pic>
      <p:sp>
        <p:nvSpPr>
          <p:cNvPr id="5" name="Oval 4"/>
          <p:cNvSpPr/>
          <p:nvPr/>
        </p:nvSpPr>
        <p:spPr>
          <a:xfrm>
            <a:off x="7596156" y="5503091"/>
            <a:ext cx="685343" cy="450689"/>
          </a:xfrm>
          <a:prstGeom prst="ellipse">
            <a:avLst/>
          </a:prstGeom>
          <a:noFill/>
          <a:ln>
            <a:solidFill>
              <a:srgbClr val="FF0000"/>
            </a:solidFill>
          </a:ln>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6137224" y="3166456"/>
            <a:ext cx="2645532" cy="412121"/>
          </a:xfrm>
          <a:prstGeom prst="ellipse">
            <a:avLst/>
          </a:prstGeom>
          <a:noFill/>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Audio 6">
            <a:hlinkClick r:id="" action="ppaction://media"/>
            <a:extLst>
              <a:ext uri="{FF2B5EF4-FFF2-40B4-BE49-F238E27FC236}">
                <a16:creationId xmlns:a16="http://schemas.microsoft.com/office/drawing/2014/main" id="{0600DA7C-6EA8-7743-990B-83B4F570137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336388857"/>
      </p:ext>
    </p:extLst>
  </p:cSld>
  <p:clrMapOvr>
    <a:masterClrMapping/>
  </p:clrMapOvr>
  <mc:AlternateContent xmlns:mc="http://schemas.openxmlformats.org/markup-compatibility/2006" xmlns:p14="http://schemas.microsoft.com/office/powerpoint/2010/main">
    <mc:Choice Requires="p14">
      <p:transition spd="slow" p14:dur="2000" advTm="30701"/>
    </mc:Choice>
    <mc:Fallback xmlns="">
      <p:transition spd="slow" advTm="307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3D4CC7F-1640-40E4-B1E3-57CB1FACE3FE}" type="datetime1">
              <a:rPr lang="en-US" smtClean="0"/>
              <a:t>11/9/2020</a:t>
            </a:fld>
            <a:endParaRPr lang="en-US"/>
          </a:p>
        </p:txBody>
      </p:sp>
      <p:sp>
        <p:nvSpPr>
          <p:cNvPr id="3" name="Slide Number Placeholder 2"/>
          <p:cNvSpPr>
            <a:spLocks noGrp="1"/>
          </p:cNvSpPr>
          <p:nvPr>
            <p:ph type="sldNum" sz="quarter" idx="12"/>
          </p:nvPr>
        </p:nvSpPr>
        <p:spPr/>
        <p:txBody>
          <a:bodyPr/>
          <a:lstStyle/>
          <a:p>
            <a:fld id="{DFC63DE9-5866-4ECB-B5BD-030D2971C13A}" type="slidenum">
              <a:rPr lang="en-US" smtClean="0"/>
              <a:t>12</a:t>
            </a:fld>
            <a:endParaRPr lang="en-US"/>
          </a:p>
        </p:txBody>
      </p:sp>
      <p:pic>
        <p:nvPicPr>
          <p:cNvPr id="4" name="Picture 3"/>
          <p:cNvPicPr>
            <a:picLocks noChangeAspect="1"/>
          </p:cNvPicPr>
          <p:nvPr/>
        </p:nvPicPr>
        <p:blipFill>
          <a:blip r:embed="rId5"/>
          <a:stretch>
            <a:fillRect/>
          </a:stretch>
        </p:blipFill>
        <p:spPr>
          <a:xfrm>
            <a:off x="1136867" y="1298960"/>
            <a:ext cx="9608807" cy="5264209"/>
          </a:xfrm>
          <a:prstGeom prst="rect">
            <a:avLst/>
          </a:prstGeom>
        </p:spPr>
      </p:pic>
      <p:sp>
        <p:nvSpPr>
          <p:cNvPr id="5" name="TextBox 4"/>
          <p:cNvSpPr txBox="1"/>
          <p:nvPr/>
        </p:nvSpPr>
        <p:spPr>
          <a:xfrm>
            <a:off x="1200354" y="5763277"/>
            <a:ext cx="1047466" cy="276999"/>
          </a:xfrm>
          <a:prstGeom prst="rect">
            <a:avLst/>
          </a:prstGeom>
          <a:noFill/>
        </p:spPr>
        <p:txBody>
          <a:bodyPr wrap="none" rtlCol="0">
            <a:spAutoFit/>
          </a:bodyPr>
          <a:lstStyle/>
          <a:p>
            <a:r>
              <a:rPr lang="en-US" sz="1200" u="sng" dirty="0">
                <a:solidFill>
                  <a:schemeClr val="accent5">
                    <a:lumMod val="75000"/>
                  </a:schemeClr>
                </a:solidFill>
              </a:rPr>
              <a:t>DYMO Printer</a:t>
            </a:r>
          </a:p>
        </p:txBody>
      </p:sp>
      <p:sp>
        <p:nvSpPr>
          <p:cNvPr id="6" name="Oval 5"/>
          <p:cNvSpPr/>
          <p:nvPr/>
        </p:nvSpPr>
        <p:spPr>
          <a:xfrm>
            <a:off x="1136867" y="5676433"/>
            <a:ext cx="1110953" cy="450689"/>
          </a:xfrm>
          <a:prstGeom prst="ellipse">
            <a:avLst/>
          </a:prstGeom>
          <a:noFill/>
          <a:ln>
            <a:solidFill>
              <a:srgbClr val="FF0000"/>
            </a:solidFill>
          </a:ln>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9545653" y="683454"/>
            <a:ext cx="1709158" cy="9144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rgbClr val="C00000"/>
                </a:solidFill>
              </a:rPr>
              <a:t>Log in is not required</a:t>
            </a:r>
          </a:p>
        </p:txBody>
      </p:sp>
      <p:sp>
        <p:nvSpPr>
          <p:cNvPr id="9" name="Rectangle 8"/>
          <p:cNvSpPr/>
          <p:nvPr/>
        </p:nvSpPr>
        <p:spPr>
          <a:xfrm>
            <a:off x="2449794" y="375630"/>
            <a:ext cx="6096000" cy="923330"/>
          </a:xfrm>
          <a:prstGeom prst="rect">
            <a:avLst/>
          </a:prstGeom>
        </p:spPr>
        <p:txBody>
          <a:bodyPr>
            <a:spAutoFit/>
          </a:bodyPr>
          <a:lstStyle/>
          <a:p>
            <a:pPr algn="ctr"/>
            <a:r>
              <a:rPr lang="en-US" dirty="0"/>
              <a:t>Label Templates (for RECIPIENTS AND DONORS) are located on the public page of the APOLLO website…</a:t>
            </a:r>
          </a:p>
          <a:p>
            <a:pPr algn="ctr"/>
            <a:r>
              <a:rPr lang="en-US" dirty="0"/>
              <a:t>theapollonetwork.org </a:t>
            </a:r>
          </a:p>
        </p:txBody>
      </p:sp>
      <p:sp>
        <p:nvSpPr>
          <p:cNvPr id="10" name="Oval 9"/>
          <p:cNvSpPr/>
          <p:nvPr/>
        </p:nvSpPr>
        <p:spPr>
          <a:xfrm>
            <a:off x="4079960" y="929985"/>
            <a:ext cx="2835667" cy="590591"/>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00000"/>
              </a:solidFill>
            </a:endParaRPr>
          </a:p>
        </p:txBody>
      </p:sp>
      <p:sp>
        <p:nvSpPr>
          <p:cNvPr id="11" name="TextBox 10"/>
          <p:cNvSpPr txBox="1"/>
          <p:nvPr/>
        </p:nvSpPr>
        <p:spPr>
          <a:xfrm rot="21065273">
            <a:off x="3005104" y="1088780"/>
            <a:ext cx="933461" cy="369332"/>
          </a:xfrm>
          <a:prstGeom prst="rect">
            <a:avLst/>
          </a:prstGeom>
          <a:noFill/>
        </p:spPr>
        <p:txBody>
          <a:bodyPr wrap="none" rtlCol="0">
            <a:spAutoFit/>
          </a:bodyPr>
          <a:lstStyle/>
          <a:p>
            <a:r>
              <a:rPr lang="en-US" dirty="0">
                <a:solidFill>
                  <a:srgbClr val="C00000"/>
                </a:solidFill>
              </a:rPr>
              <a:t>Address</a:t>
            </a:r>
          </a:p>
        </p:txBody>
      </p:sp>
      <p:cxnSp>
        <p:nvCxnSpPr>
          <p:cNvPr id="13" name="Straight Arrow Connector 12"/>
          <p:cNvCxnSpPr/>
          <p:nvPr/>
        </p:nvCxnSpPr>
        <p:spPr>
          <a:xfrm flipV="1">
            <a:off x="3943842" y="1225280"/>
            <a:ext cx="402127" cy="7368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7" name="Audio 6">
            <a:hlinkClick r:id="" action="ppaction://media"/>
            <a:extLst>
              <a:ext uri="{FF2B5EF4-FFF2-40B4-BE49-F238E27FC236}">
                <a16:creationId xmlns:a16="http://schemas.microsoft.com/office/drawing/2014/main" id="{8902E60C-C427-9A49-8A38-32D92F3DFE2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53621216"/>
      </p:ext>
    </p:extLst>
  </p:cSld>
  <p:clrMapOvr>
    <a:masterClrMapping/>
  </p:clrMapOvr>
  <mc:AlternateContent xmlns:mc="http://schemas.openxmlformats.org/markup-compatibility/2006" xmlns:p14="http://schemas.microsoft.com/office/powerpoint/2010/main">
    <mc:Choice Requires="p14">
      <p:transition spd="slow" p14:dur="2000" advTm="23331"/>
    </mc:Choice>
    <mc:Fallback xmlns="">
      <p:transition spd="slow" advTm="233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3D4CC7F-1640-40E4-B1E3-57CB1FACE3FE}" type="datetime1">
              <a:rPr lang="en-US" smtClean="0"/>
              <a:t>11/9/2020</a:t>
            </a:fld>
            <a:endParaRPr lang="en-US"/>
          </a:p>
        </p:txBody>
      </p:sp>
      <p:sp>
        <p:nvSpPr>
          <p:cNvPr id="3" name="Slide Number Placeholder 2"/>
          <p:cNvSpPr>
            <a:spLocks noGrp="1"/>
          </p:cNvSpPr>
          <p:nvPr>
            <p:ph type="sldNum" sz="quarter" idx="12"/>
          </p:nvPr>
        </p:nvSpPr>
        <p:spPr/>
        <p:txBody>
          <a:bodyPr/>
          <a:lstStyle/>
          <a:p>
            <a:fld id="{DFC63DE9-5866-4ECB-B5BD-030D2971C13A}" type="slidenum">
              <a:rPr lang="en-US" smtClean="0"/>
              <a:t>13</a:t>
            </a:fld>
            <a:endParaRPr lang="en-US"/>
          </a:p>
        </p:txBody>
      </p:sp>
      <p:pic>
        <p:nvPicPr>
          <p:cNvPr id="4" name="Picture 3"/>
          <p:cNvPicPr>
            <a:picLocks noChangeAspect="1"/>
          </p:cNvPicPr>
          <p:nvPr/>
        </p:nvPicPr>
        <p:blipFill>
          <a:blip r:embed="rId5"/>
          <a:stretch>
            <a:fillRect/>
          </a:stretch>
        </p:blipFill>
        <p:spPr>
          <a:xfrm>
            <a:off x="541416" y="2803856"/>
            <a:ext cx="10812384" cy="933580"/>
          </a:xfrm>
          <a:prstGeom prst="rect">
            <a:avLst/>
          </a:prstGeom>
        </p:spPr>
      </p:pic>
      <p:pic>
        <p:nvPicPr>
          <p:cNvPr id="5" name="Picture 4"/>
          <p:cNvPicPr>
            <a:picLocks noChangeAspect="1"/>
          </p:cNvPicPr>
          <p:nvPr/>
        </p:nvPicPr>
        <p:blipFill>
          <a:blip r:embed="rId6"/>
          <a:stretch>
            <a:fillRect/>
          </a:stretch>
        </p:blipFill>
        <p:spPr>
          <a:xfrm>
            <a:off x="731807" y="546931"/>
            <a:ext cx="1267401" cy="1202405"/>
          </a:xfrm>
          <a:prstGeom prst="rect">
            <a:avLst/>
          </a:prstGeom>
        </p:spPr>
      </p:pic>
      <p:pic>
        <p:nvPicPr>
          <p:cNvPr id="6" name="Audio 5">
            <a:hlinkClick r:id="" action="ppaction://media"/>
            <a:extLst>
              <a:ext uri="{FF2B5EF4-FFF2-40B4-BE49-F238E27FC236}">
                <a16:creationId xmlns:a16="http://schemas.microsoft.com/office/drawing/2014/main" id="{3C09F648-7C0B-5246-9940-77238B63E3C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
        <p:nvSpPr>
          <p:cNvPr id="7" name="TextBox 6"/>
          <p:cNvSpPr txBox="1"/>
          <p:nvPr/>
        </p:nvSpPr>
        <p:spPr>
          <a:xfrm>
            <a:off x="1760988" y="4791956"/>
            <a:ext cx="7916783" cy="707886"/>
          </a:xfrm>
          <a:prstGeom prst="rect">
            <a:avLst/>
          </a:prstGeom>
          <a:noFill/>
        </p:spPr>
        <p:txBody>
          <a:bodyPr wrap="none" rtlCol="0">
            <a:spAutoFit/>
          </a:bodyPr>
          <a:lstStyle/>
          <a:p>
            <a:pPr algn="ctr"/>
            <a:r>
              <a:rPr lang="en-US" sz="2000" dirty="0">
                <a:solidFill>
                  <a:srgbClr val="C00000"/>
                </a:solidFill>
              </a:rPr>
              <a:t>These templates can only be opened when the DYMO printer is turned on </a:t>
            </a:r>
          </a:p>
          <a:p>
            <a:pPr algn="ctr"/>
            <a:r>
              <a:rPr lang="en-US" sz="2000" dirty="0">
                <a:solidFill>
                  <a:srgbClr val="C00000"/>
                </a:solidFill>
              </a:rPr>
              <a:t>and plugged into the USB port of the computer</a:t>
            </a:r>
          </a:p>
        </p:txBody>
      </p:sp>
    </p:spTree>
    <p:extLst>
      <p:ext uri="{BB962C8B-B14F-4D97-AF65-F5344CB8AC3E}">
        <p14:creationId xmlns:p14="http://schemas.microsoft.com/office/powerpoint/2010/main" val="1461291007"/>
      </p:ext>
    </p:extLst>
  </p:cSld>
  <p:clrMapOvr>
    <a:masterClrMapping/>
  </p:clrMapOvr>
  <mc:AlternateContent xmlns:mc="http://schemas.openxmlformats.org/markup-compatibility/2006" xmlns:p14="http://schemas.microsoft.com/office/powerpoint/2010/main">
    <mc:Choice Requires="p14">
      <p:transition spd="slow" p14:dur="2000" advTm="13560"/>
    </mc:Choice>
    <mc:Fallback xmlns="">
      <p:transition spd="slow" advTm="135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0D897D0-5A3F-434C-8582-800B691209D0}"/>
              </a:ext>
            </a:extLst>
          </p:cNvPr>
          <p:cNvSpPr>
            <a:spLocks noGrp="1"/>
          </p:cNvSpPr>
          <p:nvPr>
            <p:ph type="dt" sz="half" idx="10"/>
          </p:nvPr>
        </p:nvSpPr>
        <p:spPr/>
        <p:txBody>
          <a:bodyPr/>
          <a:lstStyle/>
          <a:p>
            <a:fld id="{73D4CC7F-1640-40E4-B1E3-57CB1FACE3FE}" type="datetime1">
              <a:rPr lang="en-US" smtClean="0"/>
              <a:t>11/9/2020</a:t>
            </a:fld>
            <a:endParaRPr lang="en-US"/>
          </a:p>
        </p:txBody>
      </p:sp>
      <p:sp>
        <p:nvSpPr>
          <p:cNvPr id="3" name="Slide Number Placeholder 2">
            <a:extLst>
              <a:ext uri="{FF2B5EF4-FFF2-40B4-BE49-F238E27FC236}">
                <a16:creationId xmlns:a16="http://schemas.microsoft.com/office/drawing/2014/main" id="{1ABDDAD5-DD3A-FD4A-8E0A-30543CFBB9CC}"/>
              </a:ext>
            </a:extLst>
          </p:cNvPr>
          <p:cNvSpPr>
            <a:spLocks noGrp="1"/>
          </p:cNvSpPr>
          <p:nvPr>
            <p:ph type="sldNum" sz="quarter" idx="12"/>
          </p:nvPr>
        </p:nvSpPr>
        <p:spPr/>
        <p:txBody>
          <a:bodyPr/>
          <a:lstStyle/>
          <a:p>
            <a:fld id="{DFC63DE9-5866-4ECB-B5BD-030D2971C13A}" type="slidenum">
              <a:rPr lang="en-US" smtClean="0"/>
              <a:t>14</a:t>
            </a:fld>
            <a:endParaRPr lang="en-US"/>
          </a:p>
        </p:txBody>
      </p:sp>
      <p:pic>
        <p:nvPicPr>
          <p:cNvPr id="4" name="Picture 3">
            <a:extLst>
              <a:ext uri="{FF2B5EF4-FFF2-40B4-BE49-F238E27FC236}">
                <a16:creationId xmlns:a16="http://schemas.microsoft.com/office/drawing/2014/main" id="{CB7DB572-489B-5742-AA01-EF9000FB46E8}"/>
              </a:ext>
            </a:extLst>
          </p:cNvPr>
          <p:cNvPicPr>
            <a:picLocks noChangeAspect="1"/>
          </p:cNvPicPr>
          <p:nvPr/>
        </p:nvPicPr>
        <p:blipFill>
          <a:blip r:embed="rId5"/>
          <a:stretch>
            <a:fillRect/>
          </a:stretch>
        </p:blipFill>
        <p:spPr>
          <a:xfrm>
            <a:off x="3285641" y="247973"/>
            <a:ext cx="7754589" cy="6108377"/>
          </a:xfrm>
          <a:prstGeom prst="rect">
            <a:avLst/>
          </a:prstGeom>
        </p:spPr>
      </p:pic>
      <p:sp>
        <p:nvSpPr>
          <p:cNvPr id="5" name="Right Arrow 4">
            <a:extLst>
              <a:ext uri="{FF2B5EF4-FFF2-40B4-BE49-F238E27FC236}">
                <a16:creationId xmlns:a16="http://schemas.microsoft.com/office/drawing/2014/main" id="{973902A2-5B37-3E43-983D-61C126136EAE}"/>
              </a:ext>
            </a:extLst>
          </p:cNvPr>
          <p:cNvSpPr/>
          <p:nvPr/>
        </p:nvSpPr>
        <p:spPr>
          <a:xfrm rot="8953154">
            <a:off x="8367191" y="3860466"/>
            <a:ext cx="954726"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1CD338A9-4E52-AB4B-9D77-A2524B2D2DAD}"/>
              </a:ext>
            </a:extLst>
          </p:cNvPr>
          <p:cNvSpPr txBox="1"/>
          <p:nvPr/>
        </p:nvSpPr>
        <p:spPr>
          <a:xfrm rot="1439218">
            <a:off x="7956618" y="2994849"/>
            <a:ext cx="1775871" cy="307777"/>
          </a:xfrm>
          <a:prstGeom prst="rect">
            <a:avLst/>
          </a:prstGeom>
          <a:noFill/>
        </p:spPr>
        <p:txBody>
          <a:bodyPr wrap="none" rtlCol="0">
            <a:spAutoFit/>
          </a:bodyPr>
          <a:lstStyle/>
          <a:p>
            <a:r>
              <a:rPr lang="en-US" sz="1400" dirty="0">
                <a:solidFill>
                  <a:srgbClr val="C00000"/>
                </a:solidFill>
              </a:rPr>
              <a:t>Do not run the wizard</a:t>
            </a:r>
          </a:p>
        </p:txBody>
      </p:sp>
      <p:sp>
        <p:nvSpPr>
          <p:cNvPr id="7" name="TextBox 6">
            <a:extLst>
              <a:ext uri="{FF2B5EF4-FFF2-40B4-BE49-F238E27FC236}">
                <a16:creationId xmlns:a16="http://schemas.microsoft.com/office/drawing/2014/main" id="{EEBA5B8F-338E-CC48-A225-5CFD212FE717}"/>
              </a:ext>
            </a:extLst>
          </p:cNvPr>
          <p:cNvSpPr txBox="1"/>
          <p:nvPr/>
        </p:nvSpPr>
        <p:spPr>
          <a:xfrm>
            <a:off x="150117" y="1640569"/>
            <a:ext cx="3256533" cy="2462213"/>
          </a:xfrm>
          <a:prstGeom prst="rect">
            <a:avLst/>
          </a:prstGeom>
          <a:solidFill>
            <a:schemeClr val="accent5">
              <a:lumMod val="20000"/>
              <a:lumOff val="80000"/>
            </a:schemeClr>
          </a:solidFill>
        </p:spPr>
        <p:txBody>
          <a:bodyPr wrap="none" rtlCol="0">
            <a:spAutoFit/>
          </a:bodyPr>
          <a:lstStyle/>
          <a:p>
            <a:r>
              <a:rPr lang="en-US" sz="2000" dirty="0"/>
              <a:t>The first time the software</a:t>
            </a:r>
          </a:p>
          <a:p>
            <a:r>
              <a:rPr lang="en-US" sz="2000" dirty="0"/>
              <a:t>opens on your computer, the </a:t>
            </a:r>
          </a:p>
          <a:p>
            <a:r>
              <a:rPr lang="en-US" sz="2000" dirty="0"/>
              <a:t>system will want you to</a:t>
            </a:r>
          </a:p>
          <a:p>
            <a:r>
              <a:rPr lang="en-US" sz="2000" dirty="0"/>
              <a:t>Run the wizard. Instead, </a:t>
            </a:r>
          </a:p>
          <a:p>
            <a:r>
              <a:rPr lang="en-US" sz="2000" dirty="0"/>
              <a:t>click on the cancel button.  </a:t>
            </a:r>
          </a:p>
          <a:p>
            <a:endParaRPr lang="en-US" dirty="0"/>
          </a:p>
          <a:p>
            <a:endParaRPr lang="en-US" dirty="0"/>
          </a:p>
          <a:p>
            <a:r>
              <a:rPr lang="en-US" dirty="0"/>
              <a:t> </a:t>
            </a:r>
          </a:p>
        </p:txBody>
      </p:sp>
      <p:pic>
        <p:nvPicPr>
          <p:cNvPr id="10" name="Audio 9">
            <a:hlinkClick r:id="" action="ppaction://media"/>
            <a:extLst>
              <a:ext uri="{FF2B5EF4-FFF2-40B4-BE49-F238E27FC236}">
                <a16:creationId xmlns:a16="http://schemas.microsoft.com/office/drawing/2014/main" id="{F334EF47-005C-5F4F-B3AE-2656AD7C0C1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518182760"/>
      </p:ext>
    </p:extLst>
  </p:cSld>
  <p:clrMapOvr>
    <a:masterClrMapping/>
  </p:clrMapOvr>
  <mc:AlternateContent xmlns:mc="http://schemas.openxmlformats.org/markup-compatibility/2006" xmlns:p14="http://schemas.microsoft.com/office/powerpoint/2010/main">
    <mc:Choice Requires="p14">
      <p:transition spd="slow" p14:dur="2000" advTm="12423"/>
    </mc:Choice>
    <mc:Fallback xmlns="">
      <p:transition spd="slow" advTm="124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3D4CC7F-1640-40E4-B1E3-57CB1FACE3FE}" type="datetime1">
              <a:rPr lang="en-US" smtClean="0"/>
              <a:t>11/9/2020</a:t>
            </a:fld>
            <a:endParaRPr lang="en-US"/>
          </a:p>
        </p:txBody>
      </p:sp>
      <p:sp>
        <p:nvSpPr>
          <p:cNvPr id="3" name="Slide Number Placeholder 2"/>
          <p:cNvSpPr>
            <a:spLocks noGrp="1"/>
          </p:cNvSpPr>
          <p:nvPr>
            <p:ph type="sldNum" sz="quarter" idx="12"/>
          </p:nvPr>
        </p:nvSpPr>
        <p:spPr/>
        <p:txBody>
          <a:bodyPr/>
          <a:lstStyle/>
          <a:p>
            <a:fld id="{DFC63DE9-5866-4ECB-B5BD-030D2971C13A}" type="slidenum">
              <a:rPr lang="en-US" smtClean="0"/>
              <a:t>15</a:t>
            </a:fld>
            <a:endParaRPr lang="en-US"/>
          </a:p>
        </p:txBody>
      </p:sp>
      <p:sp>
        <p:nvSpPr>
          <p:cNvPr id="4" name="Rectangle 3"/>
          <p:cNvSpPr/>
          <p:nvPr/>
        </p:nvSpPr>
        <p:spPr>
          <a:xfrm>
            <a:off x="380104" y="352603"/>
            <a:ext cx="11278496" cy="1692771"/>
          </a:xfrm>
          <a:prstGeom prst="rect">
            <a:avLst/>
          </a:prstGeom>
        </p:spPr>
        <p:txBody>
          <a:bodyPr wrap="square">
            <a:spAutoFit/>
          </a:bodyPr>
          <a:lstStyle/>
          <a:p>
            <a:pPr algn="ctr"/>
            <a:endParaRPr lang="en-US" sz="1600" dirty="0"/>
          </a:p>
          <a:p>
            <a:pPr algn="ctr"/>
            <a:r>
              <a:rPr lang="en-US" sz="2000" dirty="0"/>
              <a:t>**The Goal is to </a:t>
            </a:r>
          </a:p>
          <a:p>
            <a:pPr marL="457200" indent="-457200">
              <a:buAutoNum type="arabicPeriod"/>
            </a:pPr>
            <a:r>
              <a:rPr lang="en-US" sz="1600" dirty="0"/>
              <a:t>Edit these templates so they are </a:t>
            </a:r>
            <a:r>
              <a:rPr lang="en-US" sz="1600" i="1" u="sng" dirty="0"/>
              <a:t>specific to your site by changing the transplant center code to match your site code)</a:t>
            </a:r>
          </a:p>
          <a:p>
            <a:pPr marL="457200" indent="-457200">
              <a:buAutoNum type="arabicPeriod"/>
            </a:pPr>
            <a:r>
              <a:rPr lang="en-US" sz="1600" dirty="0"/>
              <a:t>Save the corrected file so each time you open it (in the future) the correct center code will be displayed</a:t>
            </a:r>
          </a:p>
          <a:p>
            <a:endParaRPr lang="en-US" dirty="0"/>
          </a:p>
          <a:p>
            <a:r>
              <a:rPr lang="en-US" dirty="0"/>
              <a:t> </a:t>
            </a:r>
          </a:p>
        </p:txBody>
      </p:sp>
      <p:pic>
        <p:nvPicPr>
          <p:cNvPr id="7" name="Picture 6"/>
          <p:cNvPicPr>
            <a:picLocks noChangeAspect="1"/>
          </p:cNvPicPr>
          <p:nvPr/>
        </p:nvPicPr>
        <p:blipFill>
          <a:blip r:embed="rId5"/>
          <a:stretch>
            <a:fillRect/>
          </a:stretch>
        </p:blipFill>
        <p:spPr>
          <a:xfrm>
            <a:off x="6571491" y="2579496"/>
            <a:ext cx="800212" cy="2359651"/>
          </a:xfrm>
          <a:prstGeom prst="rect">
            <a:avLst/>
          </a:prstGeom>
        </p:spPr>
      </p:pic>
      <p:cxnSp>
        <p:nvCxnSpPr>
          <p:cNvPr id="15" name="Straight Arrow Connector 14"/>
          <p:cNvCxnSpPr/>
          <p:nvPr/>
        </p:nvCxnSpPr>
        <p:spPr>
          <a:xfrm flipH="1" flipV="1">
            <a:off x="6945960" y="5001223"/>
            <a:ext cx="1771" cy="32034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flipV="1">
            <a:off x="2922353" y="4939147"/>
            <a:ext cx="4227" cy="3824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6" name="Rectangle 25"/>
          <p:cNvSpPr/>
          <p:nvPr/>
        </p:nvSpPr>
        <p:spPr>
          <a:xfrm>
            <a:off x="1946663" y="5445697"/>
            <a:ext cx="2298032" cy="9264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One label is for </a:t>
            </a:r>
          </a:p>
          <a:p>
            <a:r>
              <a:rPr lang="en-US" dirty="0"/>
              <a:t>Recipients = REC</a:t>
            </a:r>
          </a:p>
        </p:txBody>
      </p:sp>
      <p:sp>
        <p:nvSpPr>
          <p:cNvPr id="28" name="Rectangle 27"/>
          <p:cNvSpPr/>
          <p:nvPr/>
        </p:nvSpPr>
        <p:spPr>
          <a:xfrm>
            <a:off x="5826792" y="5445698"/>
            <a:ext cx="2334126" cy="9264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One label is for </a:t>
            </a:r>
          </a:p>
          <a:p>
            <a:r>
              <a:rPr lang="en-US" dirty="0"/>
              <a:t>Donors = DON</a:t>
            </a:r>
          </a:p>
        </p:txBody>
      </p:sp>
      <p:sp>
        <p:nvSpPr>
          <p:cNvPr id="30" name="TextBox 29"/>
          <p:cNvSpPr txBox="1"/>
          <p:nvPr/>
        </p:nvSpPr>
        <p:spPr>
          <a:xfrm>
            <a:off x="4095307" y="2361235"/>
            <a:ext cx="2652734" cy="2308324"/>
          </a:xfrm>
          <a:prstGeom prst="rect">
            <a:avLst/>
          </a:prstGeom>
          <a:noFill/>
        </p:spPr>
        <p:txBody>
          <a:bodyPr wrap="square" rtlCol="0">
            <a:spAutoFit/>
          </a:bodyPr>
          <a:lstStyle/>
          <a:p>
            <a:r>
              <a:rPr lang="en-US" dirty="0">
                <a:solidFill>
                  <a:srgbClr val="FF0000"/>
                </a:solidFill>
              </a:rPr>
              <a:t>IMPORTANT:</a:t>
            </a:r>
          </a:p>
          <a:p>
            <a:r>
              <a:rPr lang="en-US" dirty="0">
                <a:solidFill>
                  <a:srgbClr val="FF0000"/>
                </a:solidFill>
              </a:rPr>
              <a:t>Do not change the size, font or format of these labels! </a:t>
            </a:r>
          </a:p>
          <a:p>
            <a:endParaRPr lang="en-US" dirty="0">
              <a:solidFill>
                <a:srgbClr val="FF0000"/>
              </a:solidFill>
            </a:endParaRPr>
          </a:p>
          <a:p>
            <a:r>
              <a:rPr lang="en-US" dirty="0">
                <a:solidFill>
                  <a:srgbClr val="FF0000"/>
                </a:solidFill>
              </a:rPr>
              <a:t>You will only need to change the text.</a:t>
            </a:r>
          </a:p>
          <a:p>
            <a:endParaRPr lang="en-US" dirty="0">
              <a:solidFill>
                <a:srgbClr val="FF0000"/>
              </a:solidFill>
            </a:endParaRPr>
          </a:p>
        </p:txBody>
      </p:sp>
      <p:pic>
        <p:nvPicPr>
          <p:cNvPr id="6" name="Picture 5"/>
          <p:cNvPicPr>
            <a:picLocks noChangeAspect="1"/>
          </p:cNvPicPr>
          <p:nvPr/>
        </p:nvPicPr>
        <p:blipFill>
          <a:blip r:embed="rId6"/>
          <a:stretch>
            <a:fillRect/>
          </a:stretch>
        </p:blipFill>
        <p:spPr>
          <a:xfrm>
            <a:off x="2497895" y="2643019"/>
            <a:ext cx="857370" cy="2172003"/>
          </a:xfrm>
          <a:prstGeom prst="rect">
            <a:avLst/>
          </a:prstGeom>
        </p:spPr>
      </p:pic>
      <p:pic>
        <p:nvPicPr>
          <p:cNvPr id="10" name="Audio 9">
            <a:hlinkClick r:id="" action="ppaction://media"/>
            <a:extLst>
              <a:ext uri="{FF2B5EF4-FFF2-40B4-BE49-F238E27FC236}">
                <a16:creationId xmlns:a16="http://schemas.microsoft.com/office/drawing/2014/main" id="{FA1CDDE7-E0BC-9A40-B64D-18B3D805572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541597932"/>
      </p:ext>
    </p:extLst>
  </p:cSld>
  <p:clrMapOvr>
    <a:masterClrMapping/>
  </p:clrMapOvr>
  <mc:AlternateContent xmlns:mc="http://schemas.openxmlformats.org/markup-compatibility/2006" xmlns:p14="http://schemas.microsoft.com/office/powerpoint/2010/main">
    <mc:Choice Requires="p14">
      <p:transition spd="slow" p14:dur="2000" advTm="14894"/>
    </mc:Choice>
    <mc:Fallback xmlns="">
      <p:transition spd="slow" advTm="148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4">
              <a:lumMod val="20000"/>
              <a:lumOff val="80000"/>
            </a:schemeClr>
          </a:solidFill>
        </p:spPr>
        <p:txBody>
          <a:bodyPr>
            <a:normAutofit fontScale="90000"/>
          </a:bodyPr>
          <a:lstStyle/>
          <a:p>
            <a:pPr algn="ctr"/>
            <a:r>
              <a:rPr lang="en-US" sz="2700" dirty="0"/>
              <a:t>Choose the correct </a:t>
            </a:r>
            <a:r>
              <a:rPr lang="en-US" sz="2000" dirty="0"/>
              <a:t>(downloaded) </a:t>
            </a:r>
            <a:r>
              <a:rPr lang="en-US" sz="2700" dirty="0"/>
              <a:t/>
            </a:r>
            <a:br>
              <a:rPr lang="en-US" sz="2700" dirty="0"/>
            </a:br>
            <a:r>
              <a:rPr lang="en-US" sz="2700" dirty="0"/>
              <a:t>label template file to create a label for a…</a:t>
            </a:r>
            <a:br>
              <a:rPr lang="en-US" sz="2700" dirty="0"/>
            </a:br>
            <a:r>
              <a:rPr lang="en-US" dirty="0"/>
              <a:t>Recipient or Living Donor? </a:t>
            </a:r>
          </a:p>
        </p:txBody>
      </p:sp>
      <p:sp>
        <p:nvSpPr>
          <p:cNvPr id="3" name="Content Placeholder 2"/>
          <p:cNvSpPr>
            <a:spLocks noGrp="1"/>
          </p:cNvSpPr>
          <p:nvPr>
            <p:ph sz="half" idx="1"/>
          </p:nvPr>
        </p:nvSpPr>
        <p:spPr>
          <a:solidFill>
            <a:schemeClr val="accent2">
              <a:lumMod val="20000"/>
              <a:lumOff val="80000"/>
            </a:schemeClr>
          </a:solidFill>
        </p:spPr>
        <p:txBody>
          <a:bodyPr/>
          <a:lstStyle/>
          <a:p>
            <a:pPr marL="0" indent="0" algn="ctr">
              <a:buNone/>
            </a:pPr>
            <a:r>
              <a:rPr lang="en-US" u="sng" dirty="0"/>
              <a:t>Recipient Label Template</a:t>
            </a:r>
          </a:p>
          <a:p>
            <a:r>
              <a:rPr lang="en-US" sz="2400" dirty="0"/>
              <a:t>Use </a:t>
            </a:r>
            <a:r>
              <a:rPr lang="en-US" sz="2400" u="sng" dirty="0"/>
              <a:t>T</a:t>
            </a:r>
            <a:r>
              <a:rPr lang="en-US" sz="2400" dirty="0"/>
              <a:t>ransplant </a:t>
            </a:r>
            <a:r>
              <a:rPr lang="en-US" sz="2400" u="sng" dirty="0"/>
              <a:t>R</a:t>
            </a:r>
            <a:r>
              <a:rPr lang="en-US" sz="2400" dirty="0"/>
              <a:t>ecipient </a:t>
            </a:r>
            <a:r>
              <a:rPr lang="en-US" sz="2400" u="sng" dirty="0"/>
              <a:t>R</a:t>
            </a:r>
            <a:r>
              <a:rPr lang="en-US" sz="2400" dirty="0"/>
              <a:t>ecord # (TRR) located on UNOS website in TIEDI.</a:t>
            </a:r>
          </a:p>
          <a:p>
            <a:r>
              <a:rPr lang="en-US" sz="2400" dirty="0"/>
              <a:t>TRR # is currently a 6-digit number starting with a 8. (</a:t>
            </a:r>
            <a:r>
              <a:rPr lang="en-US" sz="2000" dirty="0"/>
              <a:t>May change to a 6-digit number starting with a 9 in the future). </a:t>
            </a:r>
          </a:p>
          <a:p>
            <a:r>
              <a:rPr lang="en-US" sz="2400" dirty="0"/>
              <a:t>Do Not use a match ID or local ID number for a recipient.</a:t>
            </a:r>
          </a:p>
        </p:txBody>
      </p:sp>
      <p:sp>
        <p:nvSpPr>
          <p:cNvPr id="4" name="Content Placeholder 3"/>
          <p:cNvSpPr>
            <a:spLocks noGrp="1"/>
          </p:cNvSpPr>
          <p:nvPr>
            <p:ph sz="half" idx="2"/>
          </p:nvPr>
        </p:nvSpPr>
        <p:spPr>
          <a:solidFill>
            <a:schemeClr val="accent5">
              <a:lumMod val="20000"/>
              <a:lumOff val="80000"/>
            </a:schemeClr>
          </a:solidFill>
        </p:spPr>
        <p:txBody>
          <a:bodyPr/>
          <a:lstStyle/>
          <a:p>
            <a:pPr marL="0" indent="0" algn="ctr">
              <a:buNone/>
            </a:pPr>
            <a:r>
              <a:rPr lang="en-US" u="sng" dirty="0"/>
              <a:t>Living Donor Label Template</a:t>
            </a:r>
          </a:p>
          <a:p>
            <a:r>
              <a:rPr lang="en-US" dirty="0"/>
              <a:t>Use official UNOS ID #</a:t>
            </a:r>
          </a:p>
          <a:p>
            <a:r>
              <a:rPr lang="en-US" dirty="0"/>
              <a:t> Format is: ABCD123 or ABC1234</a:t>
            </a:r>
          </a:p>
        </p:txBody>
      </p:sp>
      <p:sp>
        <p:nvSpPr>
          <p:cNvPr id="5" name="Date Placeholder 4"/>
          <p:cNvSpPr>
            <a:spLocks noGrp="1"/>
          </p:cNvSpPr>
          <p:nvPr>
            <p:ph type="dt" sz="half" idx="10"/>
          </p:nvPr>
        </p:nvSpPr>
        <p:spPr/>
        <p:txBody>
          <a:bodyPr/>
          <a:lstStyle/>
          <a:p>
            <a:fld id="{FCC4A717-45CC-4C81-A31B-6D53EFE0BC0C}" type="datetime1">
              <a:rPr lang="en-US" smtClean="0"/>
              <a:t>11/9/2020</a:t>
            </a:fld>
            <a:endParaRPr lang="en-US"/>
          </a:p>
        </p:txBody>
      </p:sp>
      <p:sp>
        <p:nvSpPr>
          <p:cNvPr id="6" name="Slide Number Placeholder 5"/>
          <p:cNvSpPr>
            <a:spLocks noGrp="1"/>
          </p:cNvSpPr>
          <p:nvPr>
            <p:ph type="sldNum" sz="quarter" idx="12"/>
          </p:nvPr>
        </p:nvSpPr>
        <p:spPr/>
        <p:txBody>
          <a:bodyPr/>
          <a:lstStyle/>
          <a:p>
            <a:fld id="{DFC63DE9-5866-4ECB-B5BD-030D2971C13A}" type="slidenum">
              <a:rPr lang="en-US" smtClean="0"/>
              <a:t>16</a:t>
            </a:fld>
            <a:endParaRPr lang="en-US"/>
          </a:p>
        </p:txBody>
      </p:sp>
      <p:pic>
        <p:nvPicPr>
          <p:cNvPr id="11" name="Audio 10">
            <a:hlinkClick r:id="" action="ppaction://media"/>
            <a:extLst>
              <a:ext uri="{FF2B5EF4-FFF2-40B4-BE49-F238E27FC236}">
                <a16:creationId xmlns:a16="http://schemas.microsoft.com/office/drawing/2014/main" id="{5DF6B3EC-A551-2C4A-93C3-09727498871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099707324"/>
      </p:ext>
    </p:extLst>
  </p:cSld>
  <p:clrMapOvr>
    <a:masterClrMapping/>
  </p:clrMapOvr>
  <mc:AlternateContent xmlns:mc="http://schemas.openxmlformats.org/markup-compatibility/2006" xmlns:p14="http://schemas.microsoft.com/office/powerpoint/2010/main">
    <mc:Choice Requires="p14">
      <p:transition spd="slow" p14:dur="2000" advTm="51673"/>
    </mc:Choice>
    <mc:Fallback xmlns="">
      <p:transition spd="slow" advTm="516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3D4CC7F-1640-40E4-B1E3-57CB1FACE3FE}" type="datetime1">
              <a:rPr lang="en-US" smtClean="0"/>
              <a:t>11/9/2020</a:t>
            </a:fld>
            <a:endParaRPr lang="en-US"/>
          </a:p>
        </p:txBody>
      </p:sp>
      <p:sp>
        <p:nvSpPr>
          <p:cNvPr id="3" name="Slide Number Placeholder 2"/>
          <p:cNvSpPr>
            <a:spLocks noGrp="1"/>
          </p:cNvSpPr>
          <p:nvPr>
            <p:ph type="sldNum" sz="quarter" idx="12"/>
          </p:nvPr>
        </p:nvSpPr>
        <p:spPr/>
        <p:txBody>
          <a:bodyPr/>
          <a:lstStyle/>
          <a:p>
            <a:fld id="{DFC63DE9-5866-4ECB-B5BD-030D2971C13A}" type="slidenum">
              <a:rPr lang="en-US" smtClean="0"/>
              <a:t>17</a:t>
            </a:fld>
            <a:endParaRPr lang="en-US"/>
          </a:p>
        </p:txBody>
      </p:sp>
      <p:sp>
        <p:nvSpPr>
          <p:cNvPr id="4" name="TextBox 3"/>
          <p:cNvSpPr txBox="1"/>
          <p:nvPr/>
        </p:nvSpPr>
        <p:spPr>
          <a:xfrm>
            <a:off x="3030948" y="258235"/>
            <a:ext cx="6290696" cy="584775"/>
          </a:xfrm>
          <a:prstGeom prst="rect">
            <a:avLst/>
          </a:prstGeom>
          <a:noFill/>
        </p:spPr>
        <p:txBody>
          <a:bodyPr wrap="none" rtlCol="0">
            <a:spAutoFit/>
          </a:bodyPr>
          <a:lstStyle/>
          <a:p>
            <a:pPr lvl="0"/>
            <a:r>
              <a:rPr lang="en-US" sz="3200" dirty="0">
                <a:solidFill>
                  <a:prstClr val="black"/>
                </a:solidFill>
              </a:rPr>
              <a:t>    How do I edit the label templates?</a:t>
            </a:r>
          </a:p>
        </p:txBody>
      </p:sp>
      <p:pic>
        <p:nvPicPr>
          <p:cNvPr id="5" name="Picture 4" descr="animated gif | ETMOOC Blog Hub"/>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18973" y="87892"/>
            <a:ext cx="1589324" cy="1552074"/>
          </a:xfrm>
          <a:prstGeom prst="rect">
            <a:avLst/>
          </a:prstGeom>
        </p:spPr>
      </p:pic>
      <p:sp>
        <p:nvSpPr>
          <p:cNvPr id="7" name="TextBox 6"/>
          <p:cNvSpPr txBox="1"/>
          <p:nvPr/>
        </p:nvSpPr>
        <p:spPr>
          <a:xfrm>
            <a:off x="3222992" y="907950"/>
            <a:ext cx="5439374" cy="738664"/>
          </a:xfrm>
          <a:prstGeom prst="rect">
            <a:avLst/>
          </a:prstGeom>
          <a:solidFill>
            <a:schemeClr val="accent4">
              <a:lumMod val="20000"/>
              <a:lumOff val="80000"/>
            </a:schemeClr>
          </a:solidFill>
        </p:spPr>
        <p:txBody>
          <a:bodyPr wrap="none" rtlCol="0">
            <a:spAutoFit/>
          </a:bodyPr>
          <a:lstStyle/>
          <a:p>
            <a:r>
              <a:rPr lang="en-US" sz="2400" u="sng" dirty="0">
                <a:solidFill>
                  <a:srgbClr val="C00000"/>
                </a:solidFill>
              </a:rPr>
              <a:t>    *Always remember, it’s a 2-step process</a:t>
            </a:r>
          </a:p>
          <a:p>
            <a:endParaRPr lang="en-US" dirty="0"/>
          </a:p>
        </p:txBody>
      </p:sp>
      <p:sp>
        <p:nvSpPr>
          <p:cNvPr id="8" name="Left Arrow 7"/>
          <p:cNvSpPr/>
          <p:nvPr/>
        </p:nvSpPr>
        <p:spPr>
          <a:xfrm>
            <a:off x="2399833" y="2516106"/>
            <a:ext cx="3051839" cy="1228854"/>
          </a:xfrm>
          <a:prstGeom prst="leftArrow">
            <a:avLst/>
          </a:pr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sp>
      <p:sp>
        <p:nvSpPr>
          <p:cNvPr id="9" name="TextBox 8"/>
          <p:cNvSpPr txBox="1"/>
          <p:nvPr/>
        </p:nvSpPr>
        <p:spPr>
          <a:xfrm>
            <a:off x="2960713" y="2830308"/>
            <a:ext cx="2474548" cy="646331"/>
          </a:xfrm>
          <a:prstGeom prst="rect">
            <a:avLst/>
          </a:prstGeom>
          <a:noFill/>
        </p:spPr>
        <p:txBody>
          <a:bodyPr wrap="square" rtlCol="0">
            <a:spAutoFit/>
          </a:bodyPr>
          <a:lstStyle/>
          <a:p>
            <a:r>
              <a:rPr lang="en-US" dirty="0">
                <a:solidFill>
                  <a:schemeClr val="bg1"/>
                </a:solidFill>
              </a:rPr>
              <a:t>Double Click on QR code to edit information </a:t>
            </a:r>
          </a:p>
        </p:txBody>
      </p:sp>
      <p:sp>
        <p:nvSpPr>
          <p:cNvPr id="10" name="TextBox 9"/>
          <p:cNvSpPr txBox="1"/>
          <p:nvPr/>
        </p:nvSpPr>
        <p:spPr>
          <a:xfrm>
            <a:off x="180644" y="2342039"/>
            <a:ext cx="1227221" cy="1569660"/>
          </a:xfrm>
          <a:prstGeom prst="rect">
            <a:avLst/>
          </a:prstGeom>
          <a:noFill/>
        </p:spPr>
        <p:txBody>
          <a:bodyPr wrap="square" rtlCol="0">
            <a:spAutoFit/>
          </a:bodyPr>
          <a:lstStyle/>
          <a:p>
            <a:r>
              <a:rPr lang="en-US" sz="9600" dirty="0"/>
              <a:t>1.</a:t>
            </a:r>
          </a:p>
        </p:txBody>
      </p:sp>
      <p:sp>
        <p:nvSpPr>
          <p:cNvPr id="11" name="TextBox 10"/>
          <p:cNvSpPr txBox="1"/>
          <p:nvPr/>
        </p:nvSpPr>
        <p:spPr>
          <a:xfrm>
            <a:off x="6426259" y="2384843"/>
            <a:ext cx="1672390" cy="1569660"/>
          </a:xfrm>
          <a:prstGeom prst="rect">
            <a:avLst/>
          </a:prstGeom>
          <a:noFill/>
        </p:spPr>
        <p:txBody>
          <a:bodyPr wrap="square" rtlCol="0">
            <a:spAutoFit/>
          </a:bodyPr>
          <a:lstStyle/>
          <a:p>
            <a:r>
              <a:rPr lang="en-US" sz="9600" dirty="0"/>
              <a:t>2.</a:t>
            </a:r>
          </a:p>
        </p:txBody>
      </p:sp>
      <p:cxnSp>
        <p:nvCxnSpPr>
          <p:cNvPr id="13" name="Straight Connector 12"/>
          <p:cNvCxnSpPr/>
          <p:nvPr/>
        </p:nvCxnSpPr>
        <p:spPr>
          <a:xfrm flipH="1">
            <a:off x="5949803" y="1704901"/>
            <a:ext cx="18646" cy="3586822"/>
          </a:xfrm>
          <a:prstGeom prst="line">
            <a:avLst/>
          </a:prstGeom>
        </p:spPr>
        <p:style>
          <a:lnRef idx="1">
            <a:schemeClr val="accent1"/>
          </a:lnRef>
          <a:fillRef idx="0">
            <a:schemeClr val="accent1"/>
          </a:fillRef>
          <a:effectRef idx="0">
            <a:schemeClr val="accent1"/>
          </a:effectRef>
          <a:fontRef idx="minor">
            <a:schemeClr val="tx1"/>
          </a:fontRef>
        </p:style>
      </p:cxnSp>
      <p:sp>
        <p:nvSpPr>
          <p:cNvPr id="16" name="Left Arrow 15"/>
          <p:cNvSpPr/>
          <p:nvPr/>
        </p:nvSpPr>
        <p:spPr>
          <a:xfrm>
            <a:off x="8903979" y="3137603"/>
            <a:ext cx="2684616" cy="1228854"/>
          </a:xfrm>
          <a:prstGeom prst="leftArrow">
            <a:avLst/>
          </a:pr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sp>
      <p:sp>
        <p:nvSpPr>
          <p:cNvPr id="17" name="TextBox 16"/>
          <p:cNvSpPr txBox="1"/>
          <p:nvPr/>
        </p:nvSpPr>
        <p:spPr>
          <a:xfrm>
            <a:off x="9374697" y="3430758"/>
            <a:ext cx="2258503" cy="646331"/>
          </a:xfrm>
          <a:prstGeom prst="rect">
            <a:avLst/>
          </a:prstGeom>
          <a:noFill/>
        </p:spPr>
        <p:txBody>
          <a:bodyPr wrap="none" rtlCol="0">
            <a:spAutoFit/>
          </a:bodyPr>
          <a:lstStyle/>
          <a:p>
            <a:r>
              <a:rPr lang="en-US" dirty="0">
                <a:solidFill>
                  <a:schemeClr val="bg1"/>
                </a:solidFill>
              </a:rPr>
              <a:t>Click once on the text </a:t>
            </a:r>
          </a:p>
          <a:p>
            <a:r>
              <a:rPr lang="en-US" dirty="0">
                <a:solidFill>
                  <a:schemeClr val="bg1"/>
                </a:solidFill>
              </a:rPr>
              <a:t>to edit information</a:t>
            </a:r>
          </a:p>
        </p:txBody>
      </p:sp>
      <p:sp>
        <p:nvSpPr>
          <p:cNvPr id="18" name="Rectangle 17"/>
          <p:cNvSpPr/>
          <p:nvPr/>
        </p:nvSpPr>
        <p:spPr>
          <a:xfrm>
            <a:off x="7579867" y="3314870"/>
            <a:ext cx="1225769" cy="81083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1067017" y="5303258"/>
            <a:ext cx="9475607" cy="523220"/>
          </a:xfrm>
          <a:prstGeom prst="rect">
            <a:avLst/>
          </a:prstGeom>
          <a:noFill/>
        </p:spPr>
        <p:txBody>
          <a:bodyPr wrap="none" rtlCol="0">
            <a:spAutoFit/>
          </a:bodyPr>
          <a:lstStyle/>
          <a:p>
            <a:r>
              <a:rPr lang="en-US" sz="2800" dirty="0">
                <a:solidFill>
                  <a:srgbClr val="C00000"/>
                </a:solidFill>
              </a:rPr>
              <a:t>Information must be edited in both places for every participant !</a:t>
            </a:r>
          </a:p>
        </p:txBody>
      </p:sp>
      <p:sp>
        <p:nvSpPr>
          <p:cNvPr id="23" name="TextBox 22"/>
          <p:cNvSpPr txBox="1"/>
          <p:nvPr/>
        </p:nvSpPr>
        <p:spPr>
          <a:xfrm>
            <a:off x="3275338" y="3430758"/>
            <a:ext cx="1592552" cy="523220"/>
          </a:xfrm>
          <a:prstGeom prst="rect">
            <a:avLst/>
          </a:prstGeom>
          <a:noFill/>
        </p:spPr>
        <p:txBody>
          <a:bodyPr wrap="none" rtlCol="0">
            <a:spAutoFit/>
          </a:bodyPr>
          <a:lstStyle/>
          <a:p>
            <a:r>
              <a:rPr lang="en-US" sz="1400" dirty="0"/>
              <a:t>Contents shown on</a:t>
            </a:r>
          </a:p>
          <a:p>
            <a:r>
              <a:rPr lang="en-US" sz="1400" dirty="0"/>
              <a:t>Next slide</a:t>
            </a:r>
          </a:p>
        </p:txBody>
      </p:sp>
      <p:pic>
        <p:nvPicPr>
          <p:cNvPr id="24" name="Picture 23"/>
          <p:cNvPicPr>
            <a:picLocks noChangeAspect="1"/>
          </p:cNvPicPr>
          <p:nvPr/>
        </p:nvPicPr>
        <p:blipFill>
          <a:blip r:embed="rId6"/>
          <a:stretch>
            <a:fillRect/>
          </a:stretch>
        </p:blipFill>
        <p:spPr>
          <a:xfrm>
            <a:off x="7579867" y="1896694"/>
            <a:ext cx="1315410" cy="2836352"/>
          </a:xfrm>
          <a:prstGeom prst="rect">
            <a:avLst/>
          </a:prstGeom>
        </p:spPr>
      </p:pic>
      <p:pic>
        <p:nvPicPr>
          <p:cNvPr id="20" name="Picture 19"/>
          <p:cNvPicPr>
            <a:picLocks noChangeAspect="1"/>
          </p:cNvPicPr>
          <p:nvPr/>
        </p:nvPicPr>
        <p:blipFill>
          <a:blip r:embed="rId7"/>
          <a:stretch>
            <a:fillRect/>
          </a:stretch>
        </p:blipFill>
        <p:spPr>
          <a:xfrm>
            <a:off x="1340131" y="2049194"/>
            <a:ext cx="1049754" cy="2683852"/>
          </a:xfrm>
          <a:prstGeom prst="rect">
            <a:avLst/>
          </a:prstGeom>
        </p:spPr>
      </p:pic>
      <p:pic>
        <p:nvPicPr>
          <p:cNvPr id="6" name="Audio 5">
            <a:hlinkClick r:id="" action="ppaction://media"/>
            <a:extLst>
              <a:ext uri="{FF2B5EF4-FFF2-40B4-BE49-F238E27FC236}">
                <a16:creationId xmlns:a16="http://schemas.microsoft.com/office/drawing/2014/main" id="{E2DE9CC4-3105-0A43-B1A0-A776B90D7B1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4122969730"/>
      </p:ext>
    </p:extLst>
  </p:cSld>
  <p:clrMapOvr>
    <a:masterClrMapping/>
  </p:clrMapOvr>
  <mc:AlternateContent xmlns:mc="http://schemas.openxmlformats.org/markup-compatibility/2006" xmlns:p14="http://schemas.microsoft.com/office/powerpoint/2010/main">
    <mc:Choice Requires="p14">
      <p:transition spd="slow" p14:dur="2000" advTm="50238"/>
    </mc:Choice>
    <mc:Fallback xmlns="">
      <p:transition spd="slow" advTm="502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3D4CC7F-1640-40E4-B1E3-57CB1FACE3FE}" type="datetime1">
              <a:rPr lang="en-US" smtClean="0"/>
              <a:t>11/9/2020</a:t>
            </a:fld>
            <a:endParaRPr lang="en-US"/>
          </a:p>
        </p:txBody>
      </p:sp>
      <p:sp>
        <p:nvSpPr>
          <p:cNvPr id="3" name="Slide Number Placeholder 2"/>
          <p:cNvSpPr>
            <a:spLocks noGrp="1"/>
          </p:cNvSpPr>
          <p:nvPr>
            <p:ph type="sldNum" sz="quarter" idx="12"/>
          </p:nvPr>
        </p:nvSpPr>
        <p:spPr/>
        <p:txBody>
          <a:bodyPr/>
          <a:lstStyle/>
          <a:p>
            <a:fld id="{DFC63DE9-5866-4ECB-B5BD-030D2971C13A}" type="slidenum">
              <a:rPr lang="en-US" smtClean="0"/>
              <a:t>18</a:t>
            </a:fld>
            <a:endParaRPr lang="en-US"/>
          </a:p>
        </p:txBody>
      </p:sp>
      <p:pic>
        <p:nvPicPr>
          <p:cNvPr id="8" name="Picture 7"/>
          <p:cNvPicPr>
            <a:picLocks noChangeAspect="1"/>
          </p:cNvPicPr>
          <p:nvPr/>
        </p:nvPicPr>
        <p:blipFill>
          <a:blip r:embed="rId5"/>
          <a:stretch>
            <a:fillRect/>
          </a:stretch>
        </p:blipFill>
        <p:spPr>
          <a:xfrm>
            <a:off x="4888681" y="279578"/>
            <a:ext cx="5004413" cy="5947276"/>
          </a:xfrm>
          <a:prstGeom prst="rect">
            <a:avLst/>
          </a:prstGeom>
        </p:spPr>
      </p:pic>
      <p:cxnSp>
        <p:nvCxnSpPr>
          <p:cNvPr id="11" name="Straight Arrow Connector 10"/>
          <p:cNvCxnSpPr/>
          <p:nvPr/>
        </p:nvCxnSpPr>
        <p:spPr>
          <a:xfrm flipH="1">
            <a:off x="5611090" y="2564333"/>
            <a:ext cx="317343" cy="27344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5660422" y="2353166"/>
            <a:ext cx="705490" cy="19585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Arrow Connector 13"/>
          <p:cNvCxnSpPr/>
          <p:nvPr/>
        </p:nvCxnSpPr>
        <p:spPr>
          <a:xfrm>
            <a:off x="6449802" y="2564334"/>
            <a:ext cx="4010" cy="2807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4433772" y="2668441"/>
            <a:ext cx="1085618" cy="584775"/>
          </a:xfrm>
          <a:prstGeom prst="rect">
            <a:avLst/>
          </a:prstGeom>
          <a:solidFill>
            <a:schemeClr val="accent6">
              <a:lumMod val="40000"/>
              <a:lumOff val="60000"/>
            </a:schemeClr>
          </a:solidFill>
        </p:spPr>
        <p:txBody>
          <a:bodyPr wrap="none" rtlCol="0">
            <a:spAutoFit/>
          </a:bodyPr>
          <a:lstStyle/>
          <a:p>
            <a:r>
              <a:rPr lang="en-US" sz="1600" dirty="0"/>
              <a:t>UNOS ID</a:t>
            </a:r>
          </a:p>
          <a:p>
            <a:r>
              <a:rPr lang="en-US" sz="1600" dirty="0"/>
              <a:t>For donors</a:t>
            </a:r>
          </a:p>
        </p:txBody>
      </p:sp>
      <p:sp>
        <p:nvSpPr>
          <p:cNvPr id="17" name="TextBox 16"/>
          <p:cNvSpPr txBox="1"/>
          <p:nvPr/>
        </p:nvSpPr>
        <p:spPr>
          <a:xfrm>
            <a:off x="5928433" y="2860384"/>
            <a:ext cx="1183105" cy="954107"/>
          </a:xfrm>
          <a:prstGeom prst="rect">
            <a:avLst/>
          </a:prstGeom>
          <a:solidFill>
            <a:schemeClr val="accent6">
              <a:lumMod val="40000"/>
              <a:lumOff val="60000"/>
            </a:schemeClr>
          </a:solidFill>
        </p:spPr>
        <p:txBody>
          <a:bodyPr wrap="square" rtlCol="0">
            <a:spAutoFit/>
          </a:bodyPr>
          <a:lstStyle/>
          <a:p>
            <a:r>
              <a:rPr lang="en-US" sz="1400" dirty="0"/>
              <a:t>Sample Type</a:t>
            </a:r>
          </a:p>
          <a:p>
            <a:r>
              <a:rPr lang="en-US" sz="1400" dirty="0"/>
              <a:t>U=Urine</a:t>
            </a:r>
          </a:p>
          <a:p>
            <a:r>
              <a:rPr lang="en-US" sz="1400" dirty="0"/>
              <a:t>S=Serum</a:t>
            </a:r>
          </a:p>
          <a:p>
            <a:r>
              <a:rPr lang="en-US" sz="1400" dirty="0"/>
              <a:t>D=DNA</a:t>
            </a:r>
          </a:p>
        </p:txBody>
      </p:sp>
      <p:sp>
        <p:nvSpPr>
          <p:cNvPr id="21" name="Rectangle 20"/>
          <p:cNvSpPr/>
          <p:nvPr/>
        </p:nvSpPr>
        <p:spPr>
          <a:xfrm>
            <a:off x="6519985" y="2353166"/>
            <a:ext cx="686931" cy="19585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Arrow Connector 21"/>
          <p:cNvCxnSpPr/>
          <p:nvPr/>
        </p:nvCxnSpPr>
        <p:spPr>
          <a:xfrm>
            <a:off x="7085100" y="2608730"/>
            <a:ext cx="197943" cy="25165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7206916" y="2945439"/>
            <a:ext cx="870366" cy="307777"/>
          </a:xfrm>
          <a:prstGeom prst="rect">
            <a:avLst/>
          </a:prstGeom>
          <a:solidFill>
            <a:schemeClr val="accent6">
              <a:lumMod val="40000"/>
              <a:lumOff val="60000"/>
            </a:schemeClr>
          </a:solidFill>
        </p:spPr>
        <p:txBody>
          <a:bodyPr wrap="none" rtlCol="0">
            <a:spAutoFit/>
          </a:bodyPr>
          <a:lstStyle/>
          <a:p>
            <a:r>
              <a:rPr lang="en-US" sz="1400" dirty="0"/>
              <a:t>Center ID</a:t>
            </a:r>
          </a:p>
        </p:txBody>
      </p:sp>
      <p:cxnSp>
        <p:nvCxnSpPr>
          <p:cNvPr id="26" name="Straight Arrow Connector 25"/>
          <p:cNvCxnSpPr/>
          <p:nvPr/>
        </p:nvCxnSpPr>
        <p:spPr>
          <a:xfrm>
            <a:off x="7507200" y="2447744"/>
            <a:ext cx="682368" cy="36819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8265695" y="2701055"/>
            <a:ext cx="1305742" cy="738664"/>
          </a:xfrm>
          <a:prstGeom prst="rect">
            <a:avLst/>
          </a:prstGeom>
          <a:solidFill>
            <a:schemeClr val="accent6">
              <a:lumMod val="40000"/>
              <a:lumOff val="60000"/>
            </a:schemeClr>
          </a:solidFill>
        </p:spPr>
        <p:txBody>
          <a:bodyPr wrap="none" rtlCol="0">
            <a:spAutoFit/>
          </a:bodyPr>
          <a:lstStyle/>
          <a:p>
            <a:r>
              <a:rPr lang="en-US" sz="1400" dirty="0"/>
              <a:t>Sample Source:</a:t>
            </a:r>
          </a:p>
          <a:p>
            <a:r>
              <a:rPr lang="en-US" sz="1400" dirty="0"/>
              <a:t>DON=Donor</a:t>
            </a:r>
          </a:p>
          <a:p>
            <a:r>
              <a:rPr lang="en-US" sz="1400" dirty="0"/>
              <a:t>REC=Recipient</a:t>
            </a:r>
          </a:p>
        </p:txBody>
      </p:sp>
      <p:sp>
        <p:nvSpPr>
          <p:cNvPr id="33" name="Left Arrow 32"/>
          <p:cNvSpPr/>
          <p:nvPr/>
        </p:nvSpPr>
        <p:spPr>
          <a:xfrm>
            <a:off x="9478240" y="5252642"/>
            <a:ext cx="2403582" cy="974212"/>
          </a:xfrm>
          <a:prstGeom prst="leftArrow">
            <a:avLst/>
          </a:prstGeom>
          <a:solidFill>
            <a:srgbClr val="FF0000"/>
          </a:solidFill>
        </p:spPr>
        <p:style>
          <a:lnRef idx="2">
            <a:schemeClr val="lt1">
              <a:hueOff val="0"/>
              <a:satOff val="0"/>
              <a:lumOff val="0"/>
              <a:alphaOff val="0"/>
            </a:schemeClr>
          </a:lnRef>
          <a:fillRef idx="1">
            <a:scrgbClr r="0" g="0" b="0"/>
          </a:fillRef>
          <a:effectRef idx="0">
            <a:schemeClr val="accent6">
              <a:hueOff val="0"/>
              <a:satOff val="0"/>
              <a:lumOff val="0"/>
              <a:alphaOff val="0"/>
            </a:schemeClr>
          </a:effectRef>
          <a:fontRef idx="minor">
            <a:schemeClr val="lt1"/>
          </a:fontRef>
        </p:style>
      </p:sp>
      <p:sp>
        <p:nvSpPr>
          <p:cNvPr id="34" name="TextBox 33"/>
          <p:cNvSpPr txBox="1"/>
          <p:nvPr/>
        </p:nvSpPr>
        <p:spPr>
          <a:xfrm>
            <a:off x="9861376" y="5555082"/>
            <a:ext cx="2052165" cy="369332"/>
          </a:xfrm>
          <a:prstGeom prst="rect">
            <a:avLst/>
          </a:prstGeom>
          <a:noFill/>
        </p:spPr>
        <p:txBody>
          <a:bodyPr wrap="none" rtlCol="0">
            <a:spAutoFit/>
          </a:bodyPr>
          <a:lstStyle/>
          <a:p>
            <a:r>
              <a:rPr lang="en-US" dirty="0"/>
              <a:t>Click OK when done</a:t>
            </a:r>
          </a:p>
        </p:txBody>
      </p:sp>
      <p:sp>
        <p:nvSpPr>
          <p:cNvPr id="36" name="TextBox 35"/>
          <p:cNvSpPr txBox="1"/>
          <p:nvPr/>
        </p:nvSpPr>
        <p:spPr>
          <a:xfrm>
            <a:off x="838200" y="1533357"/>
            <a:ext cx="3005759" cy="3139321"/>
          </a:xfrm>
          <a:prstGeom prst="rect">
            <a:avLst/>
          </a:prstGeom>
          <a:solidFill>
            <a:schemeClr val="accent4">
              <a:lumMod val="40000"/>
              <a:lumOff val="60000"/>
            </a:schemeClr>
          </a:solidFill>
        </p:spPr>
        <p:txBody>
          <a:bodyPr wrap="none" rtlCol="0">
            <a:spAutoFit/>
          </a:bodyPr>
          <a:lstStyle/>
          <a:p>
            <a:r>
              <a:rPr lang="en-US" dirty="0"/>
              <a:t>This is the window that</a:t>
            </a:r>
          </a:p>
          <a:p>
            <a:r>
              <a:rPr lang="en-US" dirty="0"/>
              <a:t>Is displayed when you double </a:t>
            </a:r>
          </a:p>
          <a:p>
            <a:r>
              <a:rPr lang="en-US" dirty="0"/>
              <a:t>click on the QR code.</a:t>
            </a:r>
          </a:p>
          <a:p>
            <a:endParaRPr lang="en-US" dirty="0"/>
          </a:p>
          <a:p>
            <a:endParaRPr lang="en-US" dirty="0"/>
          </a:p>
          <a:p>
            <a:endParaRPr lang="en-US" dirty="0"/>
          </a:p>
          <a:p>
            <a:r>
              <a:rPr lang="en-US" dirty="0"/>
              <a:t>When editing information</a:t>
            </a:r>
          </a:p>
          <a:p>
            <a:r>
              <a:rPr lang="en-US" dirty="0"/>
              <a:t>Do not remove the commas </a:t>
            </a:r>
          </a:p>
          <a:p>
            <a:r>
              <a:rPr lang="en-US" dirty="0"/>
              <a:t>and do not put in any blank </a:t>
            </a:r>
          </a:p>
          <a:p>
            <a:r>
              <a:rPr lang="en-US" dirty="0"/>
              <a:t>spaces. </a:t>
            </a:r>
          </a:p>
          <a:p>
            <a:endParaRPr lang="en-US" dirty="0"/>
          </a:p>
        </p:txBody>
      </p:sp>
      <p:sp>
        <p:nvSpPr>
          <p:cNvPr id="37" name="Down Arrow 36"/>
          <p:cNvSpPr/>
          <p:nvPr/>
        </p:nvSpPr>
        <p:spPr>
          <a:xfrm rot="16200000">
            <a:off x="3942659" y="1605361"/>
            <a:ext cx="339241" cy="80547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6"/>
          <a:stretch>
            <a:fillRect/>
          </a:stretch>
        </p:blipFill>
        <p:spPr>
          <a:xfrm>
            <a:off x="2937944" y="2115914"/>
            <a:ext cx="595315" cy="448419"/>
          </a:xfrm>
          <a:prstGeom prst="rect">
            <a:avLst/>
          </a:prstGeom>
        </p:spPr>
      </p:pic>
      <p:sp>
        <p:nvSpPr>
          <p:cNvPr id="5" name="TextBox 4"/>
          <p:cNvSpPr txBox="1"/>
          <p:nvPr/>
        </p:nvSpPr>
        <p:spPr>
          <a:xfrm>
            <a:off x="7184071" y="3308309"/>
            <a:ext cx="1257075" cy="938719"/>
          </a:xfrm>
          <a:prstGeom prst="rect">
            <a:avLst/>
          </a:prstGeom>
          <a:noFill/>
        </p:spPr>
        <p:txBody>
          <a:bodyPr wrap="none" rtlCol="0">
            <a:spAutoFit/>
          </a:bodyPr>
          <a:lstStyle/>
          <a:p>
            <a:endParaRPr lang="en-US" sz="1100" dirty="0"/>
          </a:p>
          <a:p>
            <a:r>
              <a:rPr lang="en-US" sz="1100" dirty="0">
                <a:solidFill>
                  <a:srgbClr val="C00000"/>
                </a:solidFill>
              </a:rPr>
              <a:t>Change to your </a:t>
            </a:r>
          </a:p>
          <a:p>
            <a:r>
              <a:rPr lang="en-US" sz="1100" dirty="0">
                <a:solidFill>
                  <a:srgbClr val="C00000"/>
                </a:solidFill>
              </a:rPr>
              <a:t>assigned center </a:t>
            </a:r>
          </a:p>
          <a:p>
            <a:r>
              <a:rPr lang="en-US" sz="1100" dirty="0">
                <a:solidFill>
                  <a:srgbClr val="C00000"/>
                </a:solidFill>
              </a:rPr>
              <a:t>code. NCBG is only</a:t>
            </a:r>
          </a:p>
          <a:p>
            <a:r>
              <a:rPr lang="en-US" sz="1100" dirty="0">
                <a:solidFill>
                  <a:srgbClr val="C00000"/>
                </a:solidFill>
              </a:rPr>
              <a:t>an example.</a:t>
            </a:r>
          </a:p>
        </p:txBody>
      </p:sp>
      <p:sp>
        <p:nvSpPr>
          <p:cNvPr id="23" name="Left Arrow 22"/>
          <p:cNvSpPr/>
          <p:nvPr/>
        </p:nvSpPr>
        <p:spPr>
          <a:xfrm rot="5400000">
            <a:off x="7516249" y="3323629"/>
            <a:ext cx="253907" cy="141662"/>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9923644" y="2815943"/>
            <a:ext cx="1370888" cy="938719"/>
          </a:xfrm>
          <a:prstGeom prst="rect">
            <a:avLst/>
          </a:prstGeom>
          <a:noFill/>
        </p:spPr>
        <p:txBody>
          <a:bodyPr wrap="none" rtlCol="0">
            <a:spAutoFit/>
          </a:bodyPr>
          <a:lstStyle/>
          <a:p>
            <a:r>
              <a:rPr lang="en-US" sz="1100" dirty="0">
                <a:solidFill>
                  <a:srgbClr val="C00000"/>
                </a:solidFill>
              </a:rPr>
              <a:t>Make sure you have </a:t>
            </a:r>
          </a:p>
          <a:p>
            <a:r>
              <a:rPr lang="en-US" sz="1100" dirty="0">
                <a:solidFill>
                  <a:srgbClr val="C00000"/>
                </a:solidFill>
              </a:rPr>
              <a:t>chosen the correct </a:t>
            </a:r>
          </a:p>
          <a:p>
            <a:r>
              <a:rPr lang="en-US" sz="1100" dirty="0">
                <a:solidFill>
                  <a:srgbClr val="C00000"/>
                </a:solidFill>
              </a:rPr>
              <a:t>template for…</a:t>
            </a:r>
          </a:p>
          <a:p>
            <a:r>
              <a:rPr lang="en-US" sz="1100" dirty="0">
                <a:solidFill>
                  <a:srgbClr val="C00000"/>
                </a:solidFill>
              </a:rPr>
              <a:t>Donor=DON or</a:t>
            </a:r>
          </a:p>
          <a:p>
            <a:r>
              <a:rPr lang="en-US" sz="1100" dirty="0">
                <a:solidFill>
                  <a:srgbClr val="C00000"/>
                </a:solidFill>
              </a:rPr>
              <a:t>Recipient-REC </a:t>
            </a:r>
          </a:p>
        </p:txBody>
      </p:sp>
      <p:sp>
        <p:nvSpPr>
          <p:cNvPr id="24" name="Left Arrow 23"/>
          <p:cNvSpPr/>
          <p:nvPr/>
        </p:nvSpPr>
        <p:spPr>
          <a:xfrm>
            <a:off x="9629072" y="3007912"/>
            <a:ext cx="294572" cy="153577"/>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Audio 6">
            <a:hlinkClick r:id="" action="ppaction://media"/>
            <a:extLst>
              <a:ext uri="{FF2B5EF4-FFF2-40B4-BE49-F238E27FC236}">
                <a16:creationId xmlns:a16="http://schemas.microsoft.com/office/drawing/2014/main" id="{0E8F2B20-ACBD-B64A-970B-C0EB596FF9F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003097673"/>
      </p:ext>
    </p:extLst>
  </p:cSld>
  <p:clrMapOvr>
    <a:masterClrMapping/>
  </p:clrMapOvr>
  <mc:AlternateContent xmlns:mc="http://schemas.openxmlformats.org/markup-compatibility/2006" xmlns:p14="http://schemas.microsoft.com/office/powerpoint/2010/main">
    <mc:Choice Requires="p14">
      <p:transition spd="slow" p14:dur="2000" advTm="30344"/>
    </mc:Choice>
    <mc:Fallback xmlns="">
      <p:transition spd="slow" advTm="303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3D4CC7F-1640-40E4-B1E3-57CB1FACE3FE}" type="datetime1">
              <a:rPr lang="en-US" smtClean="0"/>
              <a:t>11/9/2020</a:t>
            </a:fld>
            <a:endParaRPr lang="en-US"/>
          </a:p>
        </p:txBody>
      </p:sp>
      <p:sp>
        <p:nvSpPr>
          <p:cNvPr id="3" name="Slide Number Placeholder 2"/>
          <p:cNvSpPr>
            <a:spLocks noGrp="1"/>
          </p:cNvSpPr>
          <p:nvPr>
            <p:ph type="sldNum" sz="quarter" idx="12"/>
          </p:nvPr>
        </p:nvSpPr>
        <p:spPr/>
        <p:txBody>
          <a:bodyPr/>
          <a:lstStyle/>
          <a:p>
            <a:fld id="{DFC63DE9-5866-4ECB-B5BD-030D2971C13A}" type="slidenum">
              <a:rPr lang="en-US" smtClean="0"/>
              <a:t>19</a:t>
            </a:fld>
            <a:endParaRPr lang="en-US"/>
          </a:p>
        </p:txBody>
      </p:sp>
      <p:pic>
        <p:nvPicPr>
          <p:cNvPr id="6" name="Picture 5"/>
          <p:cNvPicPr>
            <a:picLocks noChangeAspect="1"/>
          </p:cNvPicPr>
          <p:nvPr/>
        </p:nvPicPr>
        <p:blipFill>
          <a:blip r:embed="rId5"/>
          <a:stretch>
            <a:fillRect/>
          </a:stretch>
        </p:blipFill>
        <p:spPr>
          <a:xfrm>
            <a:off x="163301" y="1162541"/>
            <a:ext cx="11429330" cy="4637244"/>
          </a:xfrm>
          <a:prstGeom prst="rect">
            <a:avLst/>
          </a:prstGeom>
        </p:spPr>
      </p:pic>
      <p:cxnSp>
        <p:nvCxnSpPr>
          <p:cNvPr id="9" name="Straight Arrow Connector 8"/>
          <p:cNvCxnSpPr/>
          <p:nvPr/>
        </p:nvCxnSpPr>
        <p:spPr>
          <a:xfrm flipV="1">
            <a:off x="4174403" y="3108929"/>
            <a:ext cx="4628645" cy="744468"/>
          </a:xfrm>
          <a:prstGeom prst="straightConnector1">
            <a:avLst/>
          </a:prstGeom>
          <a:ln>
            <a:tailEnd type="triangle"/>
          </a:ln>
          <a:effectLst>
            <a:glow rad="635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2368402" y="5951465"/>
            <a:ext cx="5692649" cy="369332"/>
          </a:xfrm>
          <a:prstGeom prst="rect">
            <a:avLst/>
          </a:prstGeom>
          <a:noFill/>
        </p:spPr>
        <p:txBody>
          <a:bodyPr wrap="none" rtlCol="0">
            <a:spAutoFit/>
          </a:bodyPr>
          <a:lstStyle/>
          <a:p>
            <a:r>
              <a:rPr lang="en-US" dirty="0"/>
              <a:t>We ask that you compare the entries to ensure they match</a:t>
            </a:r>
          </a:p>
        </p:txBody>
      </p:sp>
      <p:sp>
        <p:nvSpPr>
          <p:cNvPr id="12" name="TextBox 11"/>
          <p:cNvSpPr txBox="1"/>
          <p:nvPr/>
        </p:nvSpPr>
        <p:spPr>
          <a:xfrm>
            <a:off x="4547724" y="2395242"/>
            <a:ext cx="184731" cy="369332"/>
          </a:xfrm>
          <a:prstGeom prst="rect">
            <a:avLst/>
          </a:prstGeom>
          <a:noFill/>
        </p:spPr>
        <p:txBody>
          <a:bodyPr wrap="none" rtlCol="0">
            <a:spAutoFit/>
          </a:bodyPr>
          <a:lstStyle/>
          <a:p>
            <a:endParaRPr lang="en-US" dirty="0"/>
          </a:p>
        </p:txBody>
      </p:sp>
      <p:sp>
        <p:nvSpPr>
          <p:cNvPr id="13" name="TextBox 12"/>
          <p:cNvSpPr txBox="1"/>
          <p:nvPr/>
        </p:nvSpPr>
        <p:spPr>
          <a:xfrm>
            <a:off x="9597154" y="1942088"/>
            <a:ext cx="184731" cy="369332"/>
          </a:xfrm>
          <a:prstGeom prst="rect">
            <a:avLst/>
          </a:prstGeom>
          <a:noFill/>
        </p:spPr>
        <p:txBody>
          <a:bodyPr wrap="none" rtlCol="0">
            <a:spAutoFit/>
          </a:bodyPr>
          <a:lstStyle/>
          <a:p>
            <a:endParaRPr lang="en-US" dirty="0"/>
          </a:p>
        </p:txBody>
      </p:sp>
      <p:sp>
        <p:nvSpPr>
          <p:cNvPr id="14" name="TextBox 13"/>
          <p:cNvSpPr txBox="1"/>
          <p:nvPr/>
        </p:nvSpPr>
        <p:spPr>
          <a:xfrm>
            <a:off x="4364631" y="2764520"/>
            <a:ext cx="1024665" cy="253916"/>
          </a:xfrm>
          <a:prstGeom prst="rect">
            <a:avLst/>
          </a:prstGeom>
          <a:solidFill>
            <a:schemeClr val="accent2">
              <a:lumMod val="60000"/>
              <a:lumOff val="40000"/>
            </a:schemeClr>
          </a:solidFill>
        </p:spPr>
        <p:txBody>
          <a:bodyPr wrap="square" rtlCol="0">
            <a:spAutoFit/>
          </a:bodyPr>
          <a:lstStyle/>
          <a:p>
            <a:r>
              <a:rPr lang="en-US" sz="1050" dirty="0">
                <a:solidFill>
                  <a:srgbClr val="C00000"/>
                </a:solidFill>
              </a:rPr>
              <a:t>Label text field</a:t>
            </a:r>
          </a:p>
        </p:txBody>
      </p:sp>
      <p:sp>
        <p:nvSpPr>
          <p:cNvPr id="15" name="TextBox 14"/>
          <p:cNvSpPr txBox="1"/>
          <p:nvPr/>
        </p:nvSpPr>
        <p:spPr>
          <a:xfrm>
            <a:off x="9089835" y="1733916"/>
            <a:ext cx="1205779" cy="261610"/>
          </a:xfrm>
          <a:prstGeom prst="rect">
            <a:avLst/>
          </a:prstGeom>
          <a:solidFill>
            <a:schemeClr val="accent2">
              <a:lumMod val="60000"/>
              <a:lumOff val="40000"/>
            </a:schemeClr>
          </a:solidFill>
        </p:spPr>
        <p:txBody>
          <a:bodyPr wrap="none" rtlCol="0">
            <a:spAutoFit/>
          </a:bodyPr>
          <a:lstStyle/>
          <a:p>
            <a:r>
              <a:rPr lang="en-US" sz="1100" dirty="0">
                <a:solidFill>
                  <a:srgbClr val="C00000"/>
                </a:solidFill>
              </a:rPr>
              <a:t>QR code text field</a:t>
            </a:r>
          </a:p>
        </p:txBody>
      </p:sp>
      <p:sp>
        <p:nvSpPr>
          <p:cNvPr id="16" name="TextBox 15"/>
          <p:cNvSpPr txBox="1"/>
          <p:nvPr/>
        </p:nvSpPr>
        <p:spPr>
          <a:xfrm rot="21017856">
            <a:off x="4964659" y="3537961"/>
            <a:ext cx="2694199" cy="369332"/>
          </a:xfrm>
          <a:prstGeom prst="rect">
            <a:avLst/>
          </a:prstGeom>
          <a:noFill/>
        </p:spPr>
        <p:txBody>
          <a:bodyPr wrap="none" rtlCol="0">
            <a:spAutoFit/>
          </a:bodyPr>
          <a:lstStyle/>
          <a:p>
            <a:r>
              <a:rPr lang="en-US" dirty="0"/>
              <a:t>Compare both entry fields </a:t>
            </a:r>
          </a:p>
        </p:txBody>
      </p:sp>
      <p:sp>
        <p:nvSpPr>
          <p:cNvPr id="4" name="TextBox 3">
            <a:extLst>
              <a:ext uri="{FF2B5EF4-FFF2-40B4-BE49-F238E27FC236}">
                <a16:creationId xmlns:a16="http://schemas.microsoft.com/office/drawing/2014/main" id="{63301ED5-51F4-A14B-961B-21616F7AB6DE}"/>
              </a:ext>
            </a:extLst>
          </p:cNvPr>
          <p:cNvSpPr txBox="1"/>
          <p:nvPr/>
        </p:nvSpPr>
        <p:spPr>
          <a:xfrm>
            <a:off x="2603495" y="301871"/>
            <a:ext cx="5782096" cy="523220"/>
          </a:xfrm>
          <a:prstGeom prst="rect">
            <a:avLst/>
          </a:prstGeom>
          <a:noFill/>
        </p:spPr>
        <p:txBody>
          <a:bodyPr wrap="none" rtlCol="0">
            <a:spAutoFit/>
          </a:bodyPr>
          <a:lstStyle/>
          <a:p>
            <a:r>
              <a:rPr lang="en-US" sz="2800" dirty="0"/>
              <a:t>Check matching entry before you print</a:t>
            </a:r>
          </a:p>
        </p:txBody>
      </p:sp>
      <p:pic>
        <p:nvPicPr>
          <p:cNvPr id="5" name="Audio 4">
            <a:hlinkClick r:id="" action="ppaction://media"/>
            <a:extLst>
              <a:ext uri="{FF2B5EF4-FFF2-40B4-BE49-F238E27FC236}">
                <a16:creationId xmlns:a16="http://schemas.microsoft.com/office/drawing/2014/main" id="{FA84E846-082A-584D-8866-65C61531CB9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367340507"/>
      </p:ext>
    </p:extLst>
  </p:cSld>
  <p:clrMapOvr>
    <a:masterClrMapping/>
  </p:clrMapOvr>
  <mc:AlternateContent xmlns:mc="http://schemas.openxmlformats.org/markup-compatibility/2006" xmlns:p14="http://schemas.microsoft.com/office/powerpoint/2010/main">
    <mc:Choice Requires="p14">
      <p:transition spd="slow" p14:dur="2000" advTm="16472"/>
    </mc:Choice>
    <mc:Fallback xmlns="">
      <p:transition spd="slow" advTm="164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95270" y="371790"/>
            <a:ext cx="9231086" cy="5984560"/>
          </a:xfrm>
        </p:spPr>
        <p:txBody>
          <a:bodyPr>
            <a:normAutofit fontScale="90000"/>
          </a:bodyPr>
          <a:lstStyle/>
          <a:p>
            <a:r>
              <a:rPr lang="en-US" dirty="0"/>
              <a:t/>
            </a:r>
            <a:br>
              <a:rPr lang="en-US" dirty="0"/>
            </a:br>
            <a:r>
              <a:rPr lang="en-US" dirty="0"/>
              <a:t/>
            </a:r>
            <a:br>
              <a:rPr lang="en-US" dirty="0"/>
            </a:br>
            <a:r>
              <a:rPr lang="en-US" dirty="0"/>
              <a:t/>
            </a:r>
            <a:br>
              <a:rPr lang="en-US" dirty="0"/>
            </a:br>
            <a:r>
              <a:rPr lang="en-US" dirty="0"/>
              <a:t/>
            </a:r>
            <a:br>
              <a:rPr lang="en-US" dirty="0"/>
            </a:br>
            <a:r>
              <a:rPr lang="en-US" dirty="0"/>
              <a:t/>
            </a:r>
            <a:br>
              <a:rPr lang="en-US" dirty="0"/>
            </a:br>
            <a:r>
              <a:rPr lang="en-US" dirty="0"/>
              <a:t/>
            </a:r>
            <a:br>
              <a:rPr lang="en-US" dirty="0"/>
            </a:br>
            <a:r>
              <a:rPr lang="en-US" sz="3100" dirty="0"/>
              <a:t>To </a:t>
            </a:r>
            <a:r>
              <a:rPr lang="en-US" sz="3100" u="sng" dirty="0"/>
              <a:t>download software</a:t>
            </a:r>
            <a:r>
              <a:rPr lang="en-US" sz="3100" dirty="0"/>
              <a:t> for the DYMO printer </a:t>
            </a:r>
            <a:br>
              <a:rPr lang="en-US" sz="3100" dirty="0"/>
            </a:br>
            <a:r>
              <a:rPr lang="en-US" sz="3100" dirty="0"/>
              <a:t>use the link below</a:t>
            </a:r>
            <a:br>
              <a:rPr lang="en-US" sz="3100" dirty="0"/>
            </a:br>
            <a:r>
              <a:rPr lang="en-US" sz="1600" dirty="0"/>
              <a:t> </a:t>
            </a:r>
            <a:br>
              <a:rPr lang="en-US" sz="1600" dirty="0"/>
            </a:br>
            <a:r>
              <a:rPr lang="en-US" sz="1600" dirty="0"/>
              <a:t>For Windows:</a:t>
            </a:r>
            <a:br>
              <a:rPr lang="en-US" sz="1600" dirty="0"/>
            </a:br>
            <a:r>
              <a:rPr lang="en-US" sz="1600" dirty="0">
                <a:hlinkClick r:id="rId5"/>
              </a:rPr>
              <a:t>https://www.dymo.com/en-US/dymo-label-software-v873-windows</a:t>
            </a:r>
            <a:r>
              <a:rPr lang="en-US" sz="1600" dirty="0"/>
              <a:t/>
            </a:r>
            <a:br>
              <a:rPr lang="en-US" sz="1600" dirty="0"/>
            </a:br>
            <a:r>
              <a:rPr lang="en-US" sz="1600" dirty="0"/>
              <a:t> </a:t>
            </a:r>
            <a:br>
              <a:rPr lang="en-US" sz="1600" dirty="0"/>
            </a:br>
            <a:r>
              <a:rPr lang="en-US" sz="1600" dirty="0"/>
              <a:t>For Mac:</a:t>
            </a:r>
            <a:br>
              <a:rPr lang="en-US" sz="1600" dirty="0"/>
            </a:br>
            <a:r>
              <a:rPr lang="en-US" sz="1600" dirty="0">
                <a:hlinkClick r:id="rId6"/>
              </a:rPr>
              <a:t>https://www.dymo.com/en-US/dymo-label-software-v873-mac</a:t>
            </a:r>
            <a:r>
              <a:rPr lang="en-US" dirty="0"/>
              <a:t/>
            </a:r>
            <a:br>
              <a:rPr lang="en-US" dirty="0"/>
            </a:br>
            <a:r>
              <a:rPr lang="en-US" sz="3100" dirty="0"/>
              <a:t/>
            </a:r>
            <a:br>
              <a:rPr lang="en-US" sz="3100" dirty="0"/>
            </a:br>
            <a:r>
              <a:rPr lang="en-US" sz="5300" dirty="0"/>
              <a:t>Use Internet Explorer</a:t>
            </a:r>
            <a:br>
              <a:rPr lang="en-US" sz="5300" dirty="0"/>
            </a:br>
            <a:r>
              <a:rPr lang="en-US" sz="5300" dirty="0"/>
              <a:t>as Default Browser</a:t>
            </a:r>
            <a:br>
              <a:rPr lang="en-US" sz="5300" dirty="0"/>
            </a:br>
            <a:r>
              <a:rPr lang="en-US" dirty="0"/>
              <a:t/>
            </a:r>
            <a:br>
              <a:rPr lang="en-US" dirty="0"/>
            </a:br>
            <a:r>
              <a:rPr lang="en-US" sz="3100" dirty="0"/>
              <a:t>The software (v8.7.3) must be downloaded on </a:t>
            </a:r>
            <a:br>
              <a:rPr lang="en-US" sz="3100" dirty="0"/>
            </a:br>
            <a:r>
              <a:rPr lang="en-US" sz="3100" dirty="0"/>
              <a:t>the computer you (or your lab) will be using to print labels.</a:t>
            </a:r>
            <a:br>
              <a:rPr lang="en-US" sz="3100" dirty="0"/>
            </a:br>
            <a:r>
              <a:rPr lang="en-US" sz="3100" u="sng" dirty="0">
                <a:solidFill>
                  <a:srgbClr val="C00000"/>
                </a:solidFill>
              </a:rPr>
              <a:t>ONLY use this version</a:t>
            </a:r>
            <a:r>
              <a:rPr lang="en-US" sz="3100" dirty="0">
                <a:solidFill>
                  <a:srgbClr val="C00000"/>
                </a:solidFill>
              </a:rPr>
              <a:t>, do not upgrade to newer versions.</a:t>
            </a:r>
            <a:endParaRPr lang="en-US" dirty="0">
              <a:solidFill>
                <a:srgbClr val="C00000"/>
              </a:solidFill>
            </a:endParaRPr>
          </a:p>
        </p:txBody>
      </p:sp>
      <p:sp>
        <p:nvSpPr>
          <p:cNvPr id="3" name="Date Placeholder 2"/>
          <p:cNvSpPr>
            <a:spLocks noGrp="1"/>
          </p:cNvSpPr>
          <p:nvPr>
            <p:ph type="dt" sz="half" idx="10"/>
          </p:nvPr>
        </p:nvSpPr>
        <p:spPr/>
        <p:txBody>
          <a:bodyPr/>
          <a:lstStyle/>
          <a:p>
            <a:fld id="{1763FAB9-8EB9-45BE-B978-E4150A357BE8}" type="datetime1">
              <a:rPr lang="en-US" smtClean="0"/>
              <a:t>11/9/2020</a:t>
            </a:fld>
            <a:endParaRPr lang="en-US"/>
          </a:p>
        </p:txBody>
      </p:sp>
      <p:sp>
        <p:nvSpPr>
          <p:cNvPr id="4" name="Slide Number Placeholder 3"/>
          <p:cNvSpPr>
            <a:spLocks noGrp="1"/>
          </p:cNvSpPr>
          <p:nvPr>
            <p:ph type="sldNum" sz="quarter" idx="12"/>
          </p:nvPr>
        </p:nvSpPr>
        <p:spPr/>
        <p:txBody>
          <a:bodyPr/>
          <a:lstStyle/>
          <a:p>
            <a:fld id="{DFC63DE9-5866-4ECB-B5BD-030D2971C13A}" type="slidenum">
              <a:rPr lang="en-US" smtClean="0"/>
              <a:t>2</a:t>
            </a:fld>
            <a:endParaRPr lang="en-US"/>
          </a:p>
        </p:txBody>
      </p:sp>
      <p:pic>
        <p:nvPicPr>
          <p:cNvPr id="5" name="Audio 4">
            <a:hlinkClick r:id="" action="ppaction://media"/>
            <a:extLst>
              <a:ext uri="{FF2B5EF4-FFF2-40B4-BE49-F238E27FC236}">
                <a16:creationId xmlns:a16="http://schemas.microsoft.com/office/drawing/2014/main" id="{0CA5774A-6198-7947-8448-3D387715A5D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882972533"/>
      </p:ext>
    </p:extLst>
  </p:cSld>
  <p:clrMapOvr>
    <a:masterClrMapping/>
  </p:clrMapOvr>
  <mc:AlternateContent xmlns:mc="http://schemas.openxmlformats.org/markup-compatibility/2006" xmlns:p14="http://schemas.microsoft.com/office/powerpoint/2010/main">
    <mc:Choice Requires="p14">
      <p:transition spd="slow" p14:dur="2000" advTm="47313"/>
    </mc:Choice>
    <mc:Fallback xmlns="">
      <p:transition spd="slow" advTm="473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8919" y="206627"/>
            <a:ext cx="10929097" cy="1325563"/>
          </a:xfrm>
        </p:spPr>
        <p:txBody>
          <a:bodyPr/>
          <a:lstStyle/>
          <a:p>
            <a:r>
              <a:rPr lang="en-US" dirty="0"/>
              <a:t>                 </a:t>
            </a:r>
            <a:r>
              <a:rPr lang="en-US" sz="2800" u="sng" dirty="0"/>
              <a:t>Lets review what needs to be changed on the label? </a:t>
            </a:r>
          </a:p>
        </p:txBody>
      </p:sp>
      <p:sp>
        <p:nvSpPr>
          <p:cNvPr id="3" name="Content Placeholder 2"/>
          <p:cNvSpPr>
            <a:spLocks noGrp="1"/>
          </p:cNvSpPr>
          <p:nvPr>
            <p:ph sz="half" idx="1"/>
          </p:nvPr>
        </p:nvSpPr>
        <p:spPr>
          <a:xfrm>
            <a:off x="401682" y="1443944"/>
            <a:ext cx="5181600" cy="4589773"/>
          </a:xfrm>
          <a:ln>
            <a:solidFill>
              <a:srgbClr val="C00000"/>
            </a:solidFill>
          </a:ln>
        </p:spPr>
        <p:txBody>
          <a:bodyPr/>
          <a:lstStyle/>
          <a:p>
            <a:pPr marL="0" indent="0" algn="ctr">
              <a:buNone/>
            </a:pPr>
            <a:r>
              <a:rPr lang="en-US" dirty="0"/>
              <a:t>Before you </a:t>
            </a:r>
            <a:r>
              <a:rPr lang="en-US" u="sng" dirty="0"/>
              <a:t>save the file </a:t>
            </a:r>
            <a:r>
              <a:rPr lang="en-US" dirty="0"/>
              <a:t>make the following change…</a:t>
            </a:r>
          </a:p>
          <a:p>
            <a:pPr marL="0" indent="0" algn="ctr">
              <a:buNone/>
            </a:pPr>
            <a:r>
              <a:rPr lang="en-US" sz="1600" dirty="0">
                <a:solidFill>
                  <a:srgbClr val="C00000"/>
                </a:solidFill>
              </a:rPr>
              <a:t>*Remember to make change in both places … in QR code and text</a:t>
            </a:r>
          </a:p>
          <a:p>
            <a:pPr marL="0" indent="0" algn="ctr">
              <a:buNone/>
            </a:pPr>
            <a:endParaRPr lang="en-US" sz="1600" dirty="0">
              <a:solidFill>
                <a:srgbClr val="C00000"/>
              </a:solidFill>
            </a:endParaRPr>
          </a:p>
          <a:p>
            <a:pPr marL="0" indent="0">
              <a:buNone/>
            </a:pPr>
            <a:endParaRPr lang="en-US" dirty="0"/>
          </a:p>
          <a:p>
            <a:pPr marL="0" indent="0">
              <a:buNone/>
            </a:pPr>
            <a:endParaRPr lang="en-US" dirty="0"/>
          </a:p>
        </p:txBody>
      </p:sp>
      <p:sp>
        <p:nvSpPr>
          <p:cNvPr id="5" name="Date Placeholder 4"/>
          <p:cNvSpPr>
            <a:spLocks noGrp="1"/>
          </p:cNvSpPr>
          <p:nvPr>
            <p:ph type="dt" sz="half" idx="10"/>
          </p:nvPr>
        </p:nvSpPr>
        <p:spPr/>
        <p:txBody>
          <a:bodyPr/>
          <a:lstStyle/>
          <a:p>
            <a:fld id="{FCC4A717-45CC-4C81-A31B-6D53EFE0BC0C}" type="datetime1">
              <a:rPr lang="en-US" smtClean="0"/>
              <a:t>11/9/2020</a:t>
            </a:fld>
            <a:endParaRPr lang="en-US"/>
          </a:p>
        </p:txBody>
      </p:sp>
      <p:sp>
        <p:nvSpPr>
          <p:cNvPr id="6" name="Slide Number Placeholder 5"/>
          <p:cNvSpPr>
            <a:spLocks noGrp="1"/>
          </p:cNvSpPr>
          <p:nvPr>
            <p:ph type="sldNum" sz="quarter" idx="12"/>
          </p:nvPr>
        </p:nvSpPr>
        <p:spPr/>
        <p:txBody>
          <a:bodyPr/>
          <a:lstStyle/>
          <a:p>
            <a:fld id="{DFC63DE9-5866-4ECB-B5BD-030D2971C13A}" type="slidenum">
              <a:rPr lang="en-US" smtClean="0"/>
              <a:t>20</a:t>
            </a:fld>
            <a:endParaRPr lang="en-US"/>
          </a:p>
        </p:txBody>
      </p:sp>
      <p:pic>
        <p:nvPicPr>
          <p:cNvPr id="7" name="Picture 6" descr="Grammar &amp; Usage - Excelsior College OWL"/>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15496" y="251225"/>
            <a:ext cx="1670729" cy="1092660"/>
          </a:xfrm>
          <a:prstGeom prst="rect">
            <a:avLst/>
          </a:prstGeom>
        </p:spPr>
      </p:pic>
      <p:sp>
        <p:nvSpPr>
          <p:cNvPr id="10" name="Right Arrow 9"/>
          <p:cNvSpPr/>
          <p:nvPr/>
        </p:nvSpPr>
        <p:spPr>
          <a:xfrm rot="10800000">
            <a:off x="2112211" y="4380093"/>
            <a:ext cx="1121039" cy="350601"/>
          </a:xfrm>
          <a:prstGeom prst="right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2330896" y="2969545"/>
            <a:ext cx="2945422" cy="2031325"/>
          </a:xfrm>
          <a:prstGeom prst="rect">
            <a:avLst/>
          </a:prstGeom>
          <a:noFill/>
        </p:spPr>
        <p:txBody>
          <a:bodyPr wrap="none" rtlCol="0">
            <a:spAutoFit/>
          </a:bodyPr>
          <a:lstStyle/>
          <a:p>
            <a:r>
              <a:rPr lang="en-US" i="1" dirty="0"/>
              <a:t>NCBG-TX1</a:t>
            </a:r>
            <a:r>
              <a:rPr lang="en-US" dirty="0"/>
              <a:t> is only an example</a:t>
            </a:r>
          </a:p>
          <a:p>
            <a:r>
              <a:rPr lang="en-US" dirty="0"/>
              <a:t>of a center code. </a:t>
            </a:r>
          </a:p>
          <a:p>
            <a:endParaRPr lang="en-US" dirty="0"/>
          </a:p>
          <a:p>
            <a:r>
              <a:rPr lang="en-US" dirty="0"/>
              <a:t>Change the center code</a:t>
            </a:r>
          </a:p>
          <a:p>
            <a:r>
              <a:rPr lang="en-US" dirty="0"/>
              <a:t>To match your assigned code.</a:t>
            </a:r>
          </a:p>
          <a:p>
            <a:endParaRPr lang="en-US" dirty="0"/>
          </a:p>
          <a:p>
            <a:endParaRPr lang="en-US" dirty="0"/>
          </a:p>
        </p:txBody>
      </p:sp>
      <p:sp>
        <p:nvSpPr>
          <p:cNvPr id="12" name="TextBox 11"/>
          <p:cNvSpPr txBox="1"/>
          <p:nvPr/>
        </p:nvSpPr>
        <p:spPr>
          <a:xfrm>
            <a:off x="2622034" y="4878323"/>
            <a:ext cx="2456891" cy="646331"/>
          </a:xfrm>
          <a:prstGeom prst="rect">
            <a:avLst/>
          </a:prstGeom>
          <a:noFill/>
        </p:spPr>
        <p:txBody>
          <a:bodyPr wrap="none" rtlCol="0">
            <a:spAutoFit/>
          </a:bodyPr>
          <a:lstStyle/>
          <a:p>
            <a:r>
              <a:rPr lang="en-US" dirty="0">
                <a:solidFill>
                  <a:srgbClr val="C00000"/>
                </a:solidFill>
              </a:rPr>
              <a:t>Once corrected you can </a:t>
            </a:r>
          </a:p>
          <a:p>
            <a:r>
              <a:rPr lang="en-US" dirty="0">
                <a:solidFill>
                  <a:srgbClr val="C00000"/>
                </a:solidFill>
              </a:rPr>
              <a:t>save the template file</a:t>
            </a:r>
          </a:p>
        </p:txBody>
      </p:sp>
      <p:sp>
        <p:nvSpPr>
          <p:cNvPr id="18" name="TextBox 17"/>
          <p:cNvSpPr txBox="1"/>
          <p:nvPr/>
        </p:nvSpPr>
        <p:spPr>
          <a:xfrm>
            <a:off x="6247742" y="1392870"/>
            <a:ext cx="5210496" cy="1692771"/>
          </a:xfrm>
          <a:prstGeom prst="rect">
            <a:avLst/>
          </a:prstGeom>
          <a:noFill/>
        </p:spPr>
        <p:txBody>
          <a:bodyPr wrap="square" rtlCol="0">
            <a:spAutoFit/>
          </a:bodyPr>
          <a:lstStyle/>
          <a:p>
            <a:pPr algn="ctr"/>
            <a:r>
              <a:rPr lang="en-US" sz="2400" dirty="0"/>
              <a:t>The next time you open your saved template to </a:t>
            </a:r>
            <a:r>
              <a:rPr lang="en-US" sz="2400" u="sng" dirty="0"/>
              <a:t>create a participant label to print </a:t>
            </a:r>
            <a:r>
              <a:rPr lang="en-US" sz="2400" dirty="0"/>
              <a:t>make only the following changes….</a:t>
            </a:r>
          </a:p>
          <a:p>
            <a:pPr algn="ctr"/>
            <a:r>
              <a:rPr lang="en-US" sz="1600" dirty="0">
                <a:solidFill>
                  <a:srgbClr val="C00000"/>
                </a:solidFill>
              </a:rPr>
              <a:t>*Remember to make changes in both places … in QR code and text</a:t>
            </a:r>
          </a:p>
        </p:txBody>
      </p:sp>
      <p:sp>
        <p:nvSpPr>
          <p:cNvPr id="19" name="Rectangle 18"/>
          <p:cNvSpPr/>
          <p:nvPr/>
        </p:nvSpPr>
        <p:spPr>
          <a:xfrm>
            <a:off x="6186720" y="1443944"/>
            <a:ext cx="5474368" cy="4589773"/>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8004597" y="3117212"/>
            <a:ext cx="3853419" cy="1169551"/>
          </a:xfrm>
          <a:prstGeom prst="rect">
            <a:avLst/>
          </a:prstGeom>
          <a:noFill/>
        </p:spPr>
        <p:txBody>
          <a:bodyPr wrap="square" rtlCol="0">
            <a:spAutoFit/>
          </a:bodyPr>
          <a:lstStyle/>
          <a:p>
            <a:r>
              <a:rPr lang="en-US" sz="1400" dirty="0"/>
              <a:t>Since this is a recipient label, you</a:t>
            </a:r>
          </a:p>
          <a:p>
            <a:r>
              <a:rPr lang="en-US" sz="1400" dirty="0"/>
              <a:t>will need to </a:t>
            </a:r>
            <a:r>
              <a:rPr lang="en-US" sz="1400" u="sng" dirty="0"/>
              <a:t>edit the TRR# and sample</a:t>
            </a:r>
          </a:p>
          <a:p>
            <a:r>
              <a:rPr lang="en-US" sz="1400" u="sng" dirty="0"/>
              <a:t>type</a:t>
            </a:r>
            <a:r>
              <a:rPr lang="en-US" sz="1400" dirty="0"/>
              <a:t>… your center code should already</a:t>
            </a:r>
          </a:p>
          <a:p>
            <a:r>
              <a:rPr lang="en-US" sz="1400" dirty="0"/>
              <a:t>be correct if you changed it and </a:t>
            </a:r>
          </a:p>
          <a:p>
            <a:r>
              <a:rPr lang="en-US" sz="1400" dirty="0"/>
              <a:t>saved it as described.</a:t>
            </a:r>
          </a:p>
        </p:txBody>
      </p:sp>
      <p:sp>
        <p:nvSpPr>
          <p:cNvPr id="22" name="TextBox 21"/>
          <p:cNvSpPr txBox="1"/>
          <p:nvPr/>
        </p:nvSpPr>
        <p:spPr>
          <a:xfrm>
            <a:off x="8487312" y="4451682"/>
            <a:ext cx="1929824" cy="1477328"/>
          </a:xfrm>
          <a:prstGeom prst="rect">
            <a:avLst/>
          </a:prstGeom>
          <a:noFill/>
        </p:spPr>
        <p:txBody>
          <a:bodyPr wrap="none" rtlCol="0">
            <a:spAutoFit/>
          </a:bodyPr>
          <a:lstStyle/>
          <a:p>
            <a:r>
              <a:rPr lang="en-US" u="sng" dirty="0"/>
              <a:t>Sample Types</a:t>
            </a:r>
          </a:p>
          <a:p>
            <a:r>
              <a:rPr lang="en-US" dirty="0"/>
              <a:t>S=serum (print 12)</a:t>
            </a:r>
          </a:p>
          <a:p>
            <a:r>
              <a:rPr lang="en-US" dirty="0"/>
              <a:t>U=Urine (print 12)</a:t>
            </a:r>
          </a:p>
          <a:p>
            <a:r>
              <a:rPr lang="en-US" dirty="0"/>
              <a:t>D=DNA (print 1)</a:t>
            </a:r>
          </a:p>
          <a:p>
            <a:endParaRPr lang="en-US" dirty="0"/>
          </a:p>
        </p:txBody>
      </p:sp>
      <p:sp>
        <p:nvSpPr>
          <p:cNvPr id="23" name="Rectangle 22"/>
          <p:cNvSpPr/>
          <p:nvPr/>
        </p:nvSpPr>
        <p:spPr>
          <a:xfrm>
            <a:off x="8487312" y="4414700"/>
            <a:ext cx="1968130" cy="1441689"/>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3864899" y="6084791"/>
            <a:ext cx="3935052" cy="369332"/>
          </a:xfrm>
          <a:prstGeom prst="rect">
            <a:avLst/>
          </a:prstGeom>
          <a:solidFill>
            <a:schemeClr val="accent2">
              <a:lumMod val="20000"/>
              <a:lumOff val="80000"/>
            </a:schemeClr>
          </a:solidFill>
        </p:spPr>
        <p:txBody>
          <a:bodyPr wrap="none" rtlCol="0">
            <a:spAutoFit/>
          </a:bodyPr>
          <a:lstStyle/>
          <a:p>
            <a:r>
              <a:rPr lang="en-US" dirty="0"/>
              <a:t>DO NOT CHANGE FORMAT OR TEXT SIZE</a:t>
            </a:r>
          </a:p>
        </p:txBody>
      </p:sp>
      <p:sp>
        <p:nvSpPr>
          <p:cNvPr id="4" name="TextBox 3"/>
          <p:cNvSpPr txBox="1"/>
          <p:nvPr/>
        </p:nvSpPr>
        <p:spPr>
          <a:xfrm>
            <a:off x="95392" y="579955"/>
            <a:ext cx="1986185" cy="461665"/>
          </a:xfrm>
          <a:prstGeom prst="rect">
            <a:avLst/>
          </a:prstGeom>
          <a:noFill/>
        </p:spPr>
        <p:txBody>
          <a:bodyPr wrap="none" rtlCol="0">
            <a:spAutoFit/>
          </a:bodyPr>
          <a:lstStyle/>
          <a:p>
            <a:r>
              <a:rPr lang="en-US" sz="1200" dirty="0">
                <a:solidFill>
                  <a:srgbClr val="C00000"/>
                </a:solidFill>
              </a:rPr>
              <a:t>This is an example of editing </a:t>
            </a:r>
          </a:p>
          <a:p>
            <a:r>
              <a:rPr lang="en-US" sz="1200" dirty="0">
                <a:solidFill>
                  <a:srgbClr val="C00000"/>
                </a:solidFill>
              </a:rPr>
              <a:t>Text for a recipient label.</a:t>
            </a:r>
          </a:p>
        </p:txBody>
      </p:sp>
      <p:sp>
        <p:nvSpPr>
          <p:cNvPr id="14" name="TextBox 13"/>
          <p:cNvSpPr txBox="1"/>
          <p:nvPr/>
        </p:nvSpPr>
        <p:spPr>
          <a:xfrm>
            <a:off x="10448014" y="4706829"/>
            <a:ext cx="1332182" cy="1169551"/>
          </a:xfrm>
          <a:prstGeom prst="rect">
            <a:avLst/>
          </a:prstGeom>
          <a:noFill/>
        </p:spPr>
        <p:txBody>
          <a:bodyPr wrap="square" rtlCol="0">
            <a:spAutoFit/>
          </a:bodyPr>
          <a:lstStyle/>
          <a:p>
            <a:r>
              <a:rPr lang="en-US" sz="1000" dirty="0">
                <a:solidFill>
                  <a:srgbClr val="C00000"/>
                </a:solidFill>
              </a:rPr>
              <a:t>To avoid wasting labels, we recommend printing one label to check accuracy before printing the remaining.</a:t>
            </a:r>
          </a:p>
        </p:txBody>
      </p:sp>
      <p:pic>
        <p:nvPicPr>
          <p:cNvPr id="13" name="Picture 12"/>
          <p:cNvPicPr>
            <a:picLocks noChangeAspect="1"/>
          </p:cNvPicPr>
          <p:nvPr/>
        </p:nvPicPr>
        <p:blipFill>
          <a:blip r:embed="rId6"/>
          <a:stretch>
            <a:fillRect/>
          </a:stretch>
        </p:blipFill>
        <p:spPr>
          <a:xfrm>
            <a:off x="1202397" y="2971318"/>
            <a:ext cx="866896" cy="2410761"/>
          </a:xfrm>
          <a:prstGeom prst="rect">
            <a:avLst/>
          </a:prstGeom>
        </p:spPr>
      </p:pic>
      <p:sp>
        <p:nvSpPr>
          <p:cNvPr id="16" name="Rectangle 15"/>
          <p:cNvSpPr/>
          <p:nvPr/>
        </p:nvSpPr>
        <p:spPr>
          <a:xfrm>
            <a:off x="1312018" y="4451681"/>
            <a:ext cx="613024" cy="243789"/>
          </a:xfrm>
          <a:prstGeom prst="rect">
            <a:avLst/>
          </a:prstGeom>
          <a:noFill/>
          <a:ln>
            <a:solidFill>
              <a:schemeClr val="accent2">
                <a:lumMod val="60000"/>
                <a:lumOff val="40000"/>
              </a:schemeClr>
            </a:solid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pic>
        <p:nvPicPr>
          <p:cNvPr id="28" name="Content Placeholder 27"/>
          <p:cNvPicPr>
            <a:picLocks noGrp="1" noChangeAspect="1"/>
          </p:cNvPicPr>
          <p:nvPr>
            <p:ph sz="half" idx="2"/>
          </p:nvPr>
        </p:nvPicPr>
        <p:blipFill>
          <a:blip r:embed="rId7"/>
          <a:stretch>
            <a:fillRect/>
          </a:stretch>
        </p:blipFill>
        <p:spPr>
          <a:xfrm>
            <a:off x="6393467" y="3045520"/>
            <a:ext cx="866896" cy="2295601"/>
          </a:xfrm>
          <a:prstGeom prst="rect">
            <a:avLst/>
          </a:prstGeom>
        </p:spPr>
      </p:pic>
      <p:sp>
        <p:nvSpPr>
          <p:cNvPr id="29" name="Rectangle 28"/>
          <p:cNvSpPr/>
          <p:nvPr/>
        </p:nvSpPr>
        <p:spPr>
          <a:xfrm>
            <a:off x="6503350" y="4250332"/>
            <a:ext cx="615297" cy="201350"/>
          </a:xfrm>
          <a:prstGeom prst="rect">
            <a:avLst/>
          </a:prstGeom>
          <a:noFill/>
          <a:ln>
            <a:solidFill>
              <a:schemeClr val="accent2">
                <a:lumMod val="60000"/>
                <a:lumOff val="40000"/>
              </a:schemeClr>
            </a:solid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ight Arrow 29"/>
          <p:cNvSpPr/>
          <p:nvPr/>
        </p:nvSpPr>
        <p:spPr>
          <a:xfrm rot="10800000">
            <a:off x="7303317" y="4224435"/>
            <a:ext cx="575668" cy="227246"/>
          </a:xfrm>
          <a:prstGeom prst="right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Audio 14">
            <a:hlinkClick r:id="" action="ppaction://media"/>
            <a:extLst>
              <a:ext uri="{FF2B5EF4-FFF2-40B4-BE49-F238E27FC236}">
                <a16:creationId xmlns:a16="http://schemas.microsoft.com/office/drawing/2014/main" id="{AC88817E-E0C5-F84F-9C29-56E5843402C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124267572"/>
      </p:ext>
    </p:extLst>
  </p:cSld>
  <p:clrMapOvr>
    <a:masterClrMapping/>
  </p:clrMapOvr>
  <mc:AlternateContent xmlns:mc="http://schemas.openxmlformats.org/markup-compatibility/2006" xmlns:p14="http://schemas.microsoft.com/office/powerpoint/2010/main">
    <mc:Choice Requires="p14">
      <p:transition spd="slow" p14:dur="2000" advTm="52657"/>
    </mc:Choice>
    <mc:Fallback xmlns="">
      <p:transition spd="slow" advTm="526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3D4CC7F-1640-40E4-B1E3-57CB1FACE3FE}" type="datetime1">
              <a:rPr lang="en-US" smtClean="0"/>
              <a:t>11/9/2020</a:t>
            </a:fld>
            <a:endParaRPr lang="en-US"/>
          </a:p>
        </p:txBody>
      </p:sp>
      <p:sp>
        <p:nvSpPr>
          <p:cNvPr id="3" name="Slide Number Placeholder 2"/>
          <p:cNvSpPr>
            <a:spLocks noGrp="1"/>
          </p:cNvSpPr>
          <p:nvPr>
            <p:ph type="sldNum" sz="quarter" idx="12"/>
          </p:nvPr>
        </p:nvSpPr>
        <p:spPr/>
        <p:txBody>
          <a:bodyPr/>
          <a:lstStyle/>
          <a:p>
            <a:fld id="{DFC63DE9-5866-4ECB-B5BD-030D2971C13A}" type="slidenum">
              <a:rPr lang="en-US" smtClean="0"/>
              <a:t>21</a:t>
            </a:fld>
            <a:endParaRPr lang="en-US"/>
          </a:p>
        </p:txBody>
      </p:sp>
      <p:sp>
        <p:nvSpPr>
          <p:cNvPr id="5" name="TextBox 4"/>
          <p:cNvSpPr txBox="1"/>
          <p:nvPr/>
        </p:nvSpPr>
        <p:spPr>
          <a:xfrm>
            <a:off x="5501054" y="898565"/>
            <a:ext cx="4416978" cy="830997"/>
          </a:xfrm>
          <a:prstGeom prst="rect">
            <a:avLst/>
          </a:prstGeom>
          <a:solidFill>
            <a:schemeClr val="accent4">
              <a:lumMod val="20000"/>
              <a:lumOff val="80000"/>
            </a:schemeClr>
          </a:solidFill>
        </p:spPr>
        <p:txBody>
          <a:bodyPr wrap="none" rtlCol="0">
            <a:spAutoFit/>
          </a:bodyPr>
          <a:lstStyle/>
          <a:p>
            <a:r>
              <a:rPr lang="en-US" sz="2400" dirty="0"/>
              <a:t>Affix printed labels perpendicular </a:t>
            </a:r>
          </a:p>
          <a:p>
            <a:r>
              <a:rPr lang="en-US" sz="2400" dirty="0"/>
              <a:t>to </a:t>
            </a:r>
            <a:r>
              <a:rPr lang="en-US" sz="2400" dirty="0" err="1"/>
              <a:t>cryovial</a:t>
            </a:r>
            <a:r>
              <a:rPr lang="en-US" sz="2400" dirty="0"/>
              <a:t> (as shown)</a:t>
            </a:r>
          </a:p>
        </p:txBody>
      </p:sp>
      <p:pic>
        <p:nvPicPr>
          <p:cNvPr id="6" name="Picture 5"/>
          <p:cNvPicPr>
            <a:picLocks noChangeAspect="1"/>
          </p:cNvPicPr>
          <p:nvPr/>
        </p:nvPicPr>
        <p:blipFill>
          <a:blip r:embed="rId5"/>
          <a:stretch>
            <a:fillRect/>
          </a:stretch>
        </p:blipFill>
        <p:spPr>
          <a:xfrm rot="16200000">
            <a:off x="1830487" y="944168"/>
            <a:ext cx="2676959" cy="1049788"/>
          </a:xfrm>
          <a:prstGeom prst="rect">
            <a:avLst/>
          </a:prstGeom>
        </p:spPr>
      </p:pic>
      <p:sp>
        <p:nvSpPr>
          <p:cNvPr id="7" name="Down Arrow 6"/>
          <p:cNvSpPr/>
          <p:nvPr/>
        </p:nvSpPr>
        <p:spPr>
          <a:xfrm rot="5400000">
            <a:off x="4317412" y="825241"/>
            <a:ext cx="484632"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6"/>
          <a:stretch>
            <a:fillRect/>
          </a:stretch>
        </p:blipFill>
        <p:spPr>
          <a:xfrm rot="5400000">
            <a:off x="2905030" y="3272075"/>
            <a:ext cx="1352739" cy="2619741"/>
          </a:xfrm>
          <a:prstGeom prst="rect">
            <a:avLst/>
          </a:prstGeom>
        </p:spPr>
      </p:pic>
      <p:sp>
        <p:nvSpPr>
          <p:cNvPr id="10" name="TextBox 9"/>
          <p:cNvSpPr txBox="1"/>
          <p:nvPr/>
        </p:nvSpPr>
        <p:spPr>
          <a:xfrm>
            <a:off x="959164" y="3797116"/>
            <a:ext cx="2117559" cy="1569660"/>
          </a:xfrm>
          <a:prstGeom prst="rect">
            <a:avLst/>
          </a:prstGeom>
          <a:noFill/>
        </p:spPr>
        <p:txBody>
          <a:bodyPr wrap="square" rtlCol="0">
            <a:spAutoFit/>
          </a:bodyPr>
          <a:lstStyle/>
          <a:p>
            <a:r>
              <a:rPr lang="en-US" sz="9600" dirty="0">
                <a:solidFill>
                  <a:srgbClr val="C00000"/>
                </a:solidFill>
              </a:rPr>
              <a:t>X</a:t>
            </a:r>
          </a:p>
        </p:txBody>
      </p:sp>
      <p:pic>
        <p:nvPicPr>
          <p:cNvPr id="11" name="Picture 10" descr="File:Checkmark green.svg - Wikipedia"/>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66328" y="670375"/>
            <a:ext cx="1483503" cy="1287379"/>
          </a:xfrm>
          <a:prstGeom prst="rect">
            <a:avLst/>
          </a:prstGeom>
        </p:spPr>
      </p:pic>
      <p:pic>
        <p:nvPicPr>
          <p:cNvPr id="4" name="Audio 3">
            <a:hlinkClick r:id="" action="ppaction://media"/>
            <a:extLst>
              <a:ext uri="{FF2B5EF4-FFF2-40B4-BE49-F238E27FC236}">
                <a16:creationId xmlns:a16="http://schemas.microsoft.com/office/drawing/2014/main" id="{C4D60440-2CFB-7E46-803E-919BC741B88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730873808"/>
      </p:ext>
    </p:extLst>
  </p:cSld>
  <p:clrMapOvr>
    <a:masterClrMapping/>
  </p:clrMapOvr>
  <mc:AlternateContent xmlns:mc="http://schemas.openxmlformats.org/markup-compatibility/2006" xmlns:p14="http://schemas.microsoft.com/office/powerpoint/2010/main">
    <mc:Choice Requires="p14">
      <p:transition spd="slow" p14:dur="2000" advTm="27536"/>
    </mc:Choice>
    <mc:Fallback xmlns="">
      <p:transition spd="slow" advTm="275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38200" y="714914"/>
            <a:ext cx="10276802" cy="5232202"/>
          </a:xfrm>
          <a:prstGeom prst="rect">
            <a:avLst/>
          </a:prstGeom>
          <a:noFill/>
        </p:spPr>
        <p:txBody>
          <a:bodyPr wrap="square" rtlCol="0">
            <a:spAutoFit/>
          </a:bodyPr>
          <a:lstStyle/>
          <a:p>
            <a:endParaRPr lang="en-US" sz="2800" dirty="0"/>
          </a:p>
          <a:p>
            <a:pPr algn="ctr"/>
            <a:r>
              <a:rPr lang="en-US" sz="7200" dirty="0"/>
              <a:t>Please share these slides with  your engaged coordinators or non-study lab staff. </a:t>
            </a:r>
          </a:p>
          <a:p>
            <a:endParaRPr lang="en-US" dirty="0"/>
          </a:p>
        </p:txBody>
      </p:sp>
      <p:sp>
        <p:nvSpPr>
          <p:cNvPr id="3" name="Date Placeholder 2"/>
          <p:cNvSpPr>
            <a:spLocks noGrp="1"/>
          </p:cNvSpPr>
          <p:nvPr>
            <p:ph type="dt" sz="half" idx="10"/>
          </p:nvPr>
        </p:nvSpPr>
        <p:spPr/>
        <p:txBody>
          <a:bodyPr/>
          <a:lstStyle/>
          <a:p>
            <a:fld id="{037F5F4A-15E6-46AD-B02E-261EA0A67FE0}" type="datetime1">
              <a:rPr lang="en-US" smtClean="0"/>
              <a:t>11/9/2020</a:t>
            </a:fld>
            <a:endParaRPr lang="en-US"/>
          </a:p>
        </p:txBody>
      </p:sp>
      <p:sp>
        <p:nvSpPr>
          <p:cNvPr id="4" name="Slide Number Placeholder 3"/>
          <p:cNvSpPr>
            <a:spLocks noGrp="1"/>
          </p:cNvSpPr>
          <p:nvPr>
            <p:ph type="sldNum" sz="quarter" idx="12"/>
          </p:nvPr>
        </p:nvSpPr>
        <p:spPr/>
        <p:txBody>
          <a:bodyPr/>
          <a:lstStyle/>
          <a:p>
            <a:fld id="{DFC63DE9-5866-4ECB-B5BD-030D2971C13A}" type="slidenum">
              <a:rPr lang="en-US" smtClean="0"/>
              <a:t>22</a:t>
            </a:fld>
            <a:endParaRPr lang="en-US"/>
          </a:p>
        </p:txBody>
      </p:sp>
      <p:pic>
        <p:nvPicPr>
          <p:cNvPr id="5" name="Audio 4">
            <a:hlinkClick r:id="" action="ppaction://media"/>
            <a:extLst>
              <a:ext uri="{FF2B5EF4-FFF2-40B4-BE49-F238E27FC236}">
                <a16:creationId xmlns:a16="http://schemas.microsoft.com/office/drawing/2014/main" id="{1E482AA3-35DB-1D4E-8F04-5AD35EAE0CC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638003763"/>
      </p:ext>
    </p:extLst>
  </p:cSld>
  <p:clrMapOvr>
    <a:masterClrMapping/>
  </p:clrMapOvr>
  <mc:AlternateContent xmlns:mc="http://schemas.openxmlformats.org/markup-compatibility/2006" xmlns:p14="http://schemas.microsoft.com/office/powerpoint/2010/main">
    <mc:Choice Requires="p14">
      <p:transition spd="slow" p14:dur="2000" advTm="19342"/>
    </mc:Choice>
    <mc:Fallback xmlns="">
      <p:transition spd="slow" advTm="193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3D4CC7F-1640-40E4-B1E3-57CB1FACE3FE}" type="datetime1">
              <a:rPr lang="en-US" smtClean="0"/>
              <a:t>11/9/2020</a:t>
            </a:fld>
            <a:endParaRPr lang="en-US"/>
          </a:p>
        </p:txBody>
      </p:sp>
      <p:sp>
        <p:nvSpPr>
          <p:cNvPr id="3" name="Slide Number Placeholder 2"/>
          <p:cNvSpPr>
            <a:spLocks noGrp="1"/>
          </p:cNvSpPr>
          <p:nvPr>
            <p:ph type="sldNum" sz="quarter" idx="12"/>
          </p:nvPr>
        </p:nvSpPr>
        <p:spPr/>
        <p:txBody>
          <a:bodyPr/>
          <a:lstStyle/>
          <a:p>
            <a:fld id="{DFC63DE9-5866-4ECB-B5BD-030D2971C13A}" type="slidenum">
              <a:rPr lang="en-US" smtClean="0"/>
              <a:t>3</a:t>
            </a:fld>
            <a:endParaRPr lang="en-US"/>
          </a:p>
        </p:txBody>
      </p:sp>
      <p:pic>
        <p:nvPicPr>
          <p:cNvPr id="7" name="Picture 6"/>
          <p:cNvPicPr/>
          <p:nvPr/>
        </p:nvPicPr>
        <p:blipFill>
          <a:blip r:embed="rId5"/>
          <a:stretch>
            <a:fillRect/>
          </a:stretch>
        </p:blipFill>
        <p:spPr>
          <a:xfrm>
            <a:off x="180622" y="385088"/>
            <a:ext cx="11503378" cy="6060868"/>
          </a:xfrm>
          <a:prstGeom prst="rect">
            <a:avLst/>
          </a:prstGeom>
        </p:spPr>
      </p:pic>
      <p:sp>
        <p:nvSpPr>
          <p:cNvPr id="6" name="Down Arrow 5"/>
          <p:cNvSpPr/>
          <p:nvPr/>
        </p:nvSpPr>
        <p:spPr>
          <a:xfrm rot="2597711">
            <a:off x="10434664" y="644676"/>
            <a:ext cx="747523" cy="2252832"/>
          </a:xfrm>
          <a:prstGeom prst="down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4753813" y="385088"/>
            <a:ext cx="1569148" cy="369332"/>
          </a:xfrm>
          <a:prstGeom prst="rect">
            <a:avLst/>
          </a:prstGeom>
          <a:solidFill>
            <a:srgbClr val="92D050"/>
          </a:solidFill>
        </p:spPr>
        <p:txBody>
          <a:bodyPr wrap="none" rtlCol="0">
            <a:spAutoFit/>
          </a:bodyPr>
          <a:lstStyle/>
          <a:p>
            <a:r>
              <a:rPr lang="en-US" dirty="0"/>
              <a:t>DYMO website</a:t>
            </a:r>
          </a:p>
        </p:txBody>
      </p:sp>
      <p:sp>
        <p:nvSpPr>
          <p:cNvPr id="11" name="TextBox 10"/>
          <p:cNvSpPr txBox="1"/>
          <p:nvPr/>
        </p:nvSpPr>
        <p:spPr>
          <a:xfrm rot="18729174">
            <a:off x="9750846" y="1534430"/>
            <a:ext cx="2204578" cy="276999"/>
          </a:xfrm>
          <a:prstGeom prst="rect">
            <a:avLst/>
          </a:prstGeom>
          <a:noFill/>
        </p:spPr>
        <p:txBody>
          <a:bodyPr wrap="none" rtlCol="0">
            <a:spAutoFit/>
          </a:bodyPr>
          <a:lstStyle/>
          <a:p>
            <a:r>
              <a:rPr lang="en-US" sz="1200" dirty="0">
                <a:solidFill>
                  <a:schemeClr val="bg1"/>
                </a:solidFill>
              </a:rPr>
              <a:t>Click</a:t>
            </a:r>
            <a:r>
              <a:rPr lang="en-US" sz="1200" dirty="0"/>
              <a:t> </a:t>
            </a:r>
            <a:r>
              <a:rPr lang="en-US" sz="1200" dirty="0">
                <a:solidFill>
                  <a:schemeClr val="bg1"/>
                </a:solidFill>
              </a:rPr>
              <a:t>here</a:t>
            </a:r>
            <a:r>
              <a:rPr lang="en-US" sz="1200" dirty="0"/>
              <a:t> </a:t>
            </a:r>
            <a:r>
              <a:rPr lang="en-US" sz="1200" dirty="0">
                <a:solidFill>
                  <a:schemeClr val="bg1"/>
                </a:solidFill>
              </a:rPr>
              <a:t>to download</a:t>
            </a:r>
            <a:r>
              <a:rPr lang="en-US" sz="1200" dirty="0"/>
              <a:t> </a:t>
            </a:r>
            <a:r>
              <a:rPr lang="en-US" sz="1200" dirty="0">
                <a:solidFill>
                  <a:schemeClr val="bg1"/>
                </a:solidFill>
              </a:rPr>
              <a:t>software</a:t>
            </a:r>
          </a:p>
        </p:txBody>
      </p:sp>
      <p:sp>
        <p:nvSpPr>
          <p:cNvPr id="12" name="Oval 11"/>
          <p:cNvSpPr/>
          <p:nvPr/>
        </p:nvSpPr>
        <p:spPr>
          <a:xfrm>
            <a:off x="8844223" y="2318894"/>
            <a:ext cx="952407" cy="528348"/>
          </a:xfrm>
          <a:prstGeom prst="ellipse">
            <a:avLst/>
          </a:prstGeom>
          <a:noFill/>
          <a:ln>
            <a:solidFill>
              <a:srgbClr val="FF0000"/>
            </a:solidFill>
          </a:ln>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4380484" y="2118659"/>
            <a:ext cx="3671224" cy="99275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pic>
        <p:nvPicPr>
          <p:cNvPr id="4" name="Audio 3">
            <a:hlinkClick r:id="" action="ppaction://media"/>
            <a:extLst>
              <a:ext uri="{FF2B5EF4-FFF2-40B4-BE49-F238E27FC236}">
                <a16:creationId xmlns:a16="http://schemas.microsoft.com/office/drawing/2014/main" id="{B85E713E-BB0C-E543-A621-F799BFED69C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832728521"/>
      </p:ext>
    </p:extLst>
  </p:cSld>
  <p:clrMapOvr>
    <a:masterClrMapping/>
  </p:clrMapOvr>
  <mc:AlternateContent xmlns:mc="http://schemas.openxmlformats.org/markup-compatibility/2006" xmlns:p14="http://schemas.microsoft.com/office/powerpoint/2010/main">
    <mc:Choice Requires="p14">
      <p:transition spd="slow" p14:dur="2000" advTm="17634"/>
    </mc:Choice>
    <mc:Fallback xmlns="">
      <p:transition spd="slow" advTm="176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3D4CC7F-1640-40E4-B1E3-57CB1FACE3FE}" type="datetime1">
              <a:rPr lang="en-US" smtClean="0"/>
              <a:t>11/9/2020</a:t>
            </a:fld>
            <a:endParaRPr lang="en-US"/>
          </a:p>
        </p:txBody>
      </p:sp>
      <p:sp>
        <p:nvSpPr>
          <p:cNvPr id="3" name="Slide Number Placeholder 2"/>
          <p:cNvSpPr>
            <a:spLocks noGrp="1"/>
          </p:cNvSpPr>
          <p:nvPr>
            <p:ph type="sldNum" sz="quarter" idx="12"/>
          </p:nvPr>
        </p:nvSpPr>
        <p:spPr/>
        <p:txBody>
          <a:bodyPr/>
          <a:lstStyle/>
          <a:p>
            <a:fld id="{DFC63DE9-5866-4ECB-B5BD-030D2971C13A}" type="slidenum">
              <a:rPr lang="en-US" smtClean="0"/>
              <a:t>4</a:t>
            </a:fld>
            <a:endParaRPr lang="en-US"/>
          </a:p>
        </p:txBody>
      </p:sp>
      <p:pic>
        <p:nvPicPr>
          <p:cNvPr id="4" name="Picture 3"/>
          <p:cNvPicPr/>
          <p:nvPr/>
        </p:nvPicPr>
        <p:blipFill>
          <a:blip r:embed="rId5"/>
          <a:stretch>
            <a:fillRect/>
          </a:stretch>
        </p:blipFill>
        <p:spPr>
          <a:xfrm>
            <a:off x="598311" y="180622"/>
            <a:ext cx="11187289" cy="6087709"/>
          </a:xfrm>
          <a:prstGeom prst="rect">
            <a:avLst/>
          </a:prstGeom>
        </p:spPr>
      </p:pic>
      <p:sp>
        <p:nvSpPr>
          <p:cNvPr id="5" name="Down Arrow 4"/>
          <p:cNvSpPr/>
          <p:nvPr/>
        </p:nvSpPr>
        <p:spPr>
          <a:xfrm rot="7498272">
            <a:off x="8595494" y="6022857"/>
            <a:ext cx="594108" cy="1280573"/>
          </a:xfrm>
          <a:prstGeom prst="down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rot="2244967">
            <a:off x="8347366" y="6478476"/>
            <a:ext cx="1090363" cy="369332"/>
          </a:xfrm>
          <a:prstGeom prst="rect">
            <a:avLst/>
          </a:prstGeom>
          <a:noFill/>
        </p:spPr>
        <p:txBody>
          <a:bodyPr wrap="none" rtlCol="0">
            <a:spAutoFit/>
          </a:bodyPr>
          <a:lstStyle/>
          <a:p>
            <a:r>
              <a:rPr lang="en-US" dirty="0">
                <a:solidFill>
                  <a:schemeClr val="bg1"/>
                </a:solidFill>
              </a:rPr>
              <a:t>Click RUN</a:t>
            </a:r>
          </a:p>
        </p:txBody>
      </p:sp>
      <p:sp>
        <p:nvSpPr>
          <p:cNvPr id="7" name="Oval 6"/>
          <p:cNvSpPr/>
          <p:nvPr/>
        </p:nvSpPr>
        <p:spPr>
          <a:xfrm>
            <a:off x="7900732" y="5821995"/>
            <a:ext cx="743484" cy="461473"/>
          </a:xfrm>
          <a:prstGeom prst="ellipse">
            <a:avLst/>
          </a:prstGeom>
          <a:noFill/>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Audio 7">
            <a:hlinkClick r:id="" action="ppaction://media"/>
            <a:extLst>
              <a:ext uri="{FF2B5EF4-FFF2-40B4-BE49-F238E27FC236}">
                <a16:creationId xmlns:a16="http://schemas.microsoft.com/office/drawing/2014/main" id="{3ECAC467-A2AA-DB46-92F8-35702D4331D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025038321"/>
      </p:ext>
    </p:extLst>
  </p:cSld>
  <p:clrMapOvr>
    <a:masterClrMapping/>
  </p:clrMapOvr>
  <mc:AlternateContent xmlns:mc="http://schemas.openxmlformats.org/markup-compatibility/2006" xmlns:p14="http://schemas.microsoft.com/office/powerpoint/2010/main">
    <mc:Choice Requires="p14">
      <p:transition spd="slow" p14:dur="2000" advTm="5763"/>
    </mc:Choice>
    <mc:Fallback xmlns="">
      <p:transition spd="slow" advTm="57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3D4CC7F-1640-40E4-B1E3-57CB1FACE3FE}" type="datetime1">
              <a:rPr lang="en-US" smtClean="0"/>
              <a:t>11/9/2020</a:t>
            </a:fld>
            <a:endParaRPr lang="en-US"/>
          </a:p>
        </p:txBody>
      </p:sp>
      <p:sp>
        <p:nvSpPr>
          <p:cNvPr id="3" name="Slide Number Placeholder 2"/>
          <p:cNvSpPr>
            <a:spLocks noGrp="1"/>
          </p:cNvSpPr>
          <p:nvPr>
            <p:ph type="sldNum" sz="quarter" idx="12"/>
          </p:nvPr>
        </p:nvSpPr>
        <p:spPr/>
        <p:txBody>
          <a:bodyPr/>
          <a:lstStyle/>
          <a:p>
            <a:fld id="{DFC63DE9-5866-4ECB-B5BD-030D2971C13A}" type="slidenum">
              <a:rPr lang="en-US" smtClean="0"/>
              <a:t>5</a:t>
            </a:fld>
            <a:endParaRPr lang="en-US"/>
          </a:p>
        </p:txBody>
      </p:sp>
      <p:pic>
        <p:nvPicPr>
          <p:cNvPr id="4" name="Picture 3"/>
          <p:cNvPicPr/>
          <p:nvPr/>
        </p:nvPicPr>
        <p:blipFill>
          <a:blip r:embed="rId5"/>
          <a:stretch>
            <a:fillRect/>
          </a:stretch>
        </p:blipFill>
        <p:spPr>
          <a:xfrm>
            <a:off x="456122" y="270934"/>
            <a:ext cx="11352056" cy="5803193"/>
          </a:xfrm>
          <a:prstGeom prst="rect">
            <a:avLst/>
          </a:prstGeom>
        </p:spPr>
      </p:pic>
      <p:sp>
        <p:nvSpPr>
          <p:cNvPr id="5" name="Oval 4"/>
          <p:cNvSpPr/>
          <p:nvPr/>
        </p:nvSpPr>
        <p:spPr>
          <a:xfrm>
            <a:off x="7687278" y="5237936"/>
            <a:ext cx="822075" cy="484874"/>
          </a:xfrm>
          <a:prstGeom prst="ellipse">
            <a:avLst/>
          </a:prstGeom>
          <a:noFill/>
          <a:ln>
            <a:solidFill>
              <a:srgbClr val="FF0000"/>
            </a:solidFill>
          </a:ln>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Audio 5">
            <a:hlinkClick r:id="" action="ppaction://media"/>
            <a:extLst>
              <a:ext uri="{FF2B5EF4-FFF2-40B4-BE49-F238E27FC236}">
                <a16:creationId xmlns:a16="http://schemas.microsoft.com/office/drawing/2014/main" id="{D22DF398-70ED-D643-A6CE-BCBE5E4C60B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759248517"/>
      </p:ext>
    </p:extLst>
  </p:cSld>
  <p:clrMapOvr>
    <a:masterClrMapping/>
  </p:clrMapOvr>
  <mc:AlternateContent xmlns:mc="http://schemas.openxmlformats.org/markup-compatibility/2006" xmlns:p14="http://schemas.microsoft.com/office/powerpoint/2010/main">
    <mc:Choice Requires="p14">
      <p:transition spd="slow" p14:dur="2000" advTm="4227"/>
    </mc:Choice>
    <mc:Fallback xmlns="">
      <p:transition spd="slow" advTm="42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3D4CC7F-1640-40E4-B1E3-57CB1FACE3FE}" type="datetime1">
              <a:rPr lang="en-US" smtClean="0"/>
              <a:t>11/9/2020</a:t>
            </a:fld>
            <a:endParaRPr lang="en-US"/>
          </a:p>
        </p:txBody>
      </p:sp>
      <p:sp>
        <p:nvSpPr>
          <p:cNvPr id="3" name="Slide Number Placeholder 2"/>
          <p:cNvSpPr>
            <a:spLocks noGrp="1"/>
          </p:cNvSpPr>
          <p:nvPr>
            <p:ph type="sldNum" sz="quarter" idx="12"/>
          </p:nvPr>
        </p:nvSpPr>
        <p:spPr/>
        <p:txBody>
          <a:bodyPr/>
          <a:lstStyle/>
          <a:p>
            <a:fld id="{DFC63DE9-5866-4ECB-B5BD-030D2971C13A}" type="slidenum">
              <a:rPr lang="en-US" smtClean="0"/>
              <a:t>6</a:t>
            </a:fld>
            <a:endParaRPr lang="en-US"/>
          </a:p>
        </p:txBody>
      </p:sp>
      <p:pic>
        <p:nvPicPr>
          <p:cNvPr id="4" name="Picture 3"/>
          <p:cNvPicPr/>
          <p:nvPr/>
        </p:nvPicPr>
        <p:blipFill>
          <a:blip r:embed="rId5"/>
          <a:stretch>
            <a:fillRect/>
          </a:stretch>
        </p:blipFill>
        <p:spPr>
          <a:xfrm>
            <a:off x="245533" y="168541"/>
            <a:ext cx="11108267" cy="6187809"/>
          </a:xfrm>
          <a:prstGeom prst="rect">
            <a:avLst/>
          </a:prstGeom>
        </p:spPr>
      </p:pic>
      <p:sp>
        <p:nvSpPr>
          <p:cNvPr id="8" name="Oval 7"/>
          <p:cNvSpPr/>
          <p:nvPr/>
        </p:nvSpPr>
        <p:spPr>
          <a:xfrm>
            <a:off x="7226999" y="4488570"/>
            <a:ext cx="685343" cy="450689"/>
          </a:xfrm>
          <a:prstGeom prst="ellipse">
            <a:avLst/>
          </a:prstGeom>
          <a:noFill/>
          <a:ln>
            <a:solidFill>
              <a:srgbClr val="FF0000"/>
            </a:solidFill>
          </a:ln>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Audio 4">
            <a:hlinkClick r:id="" action="ppaction://media"/>
            <a:extLst>
              <a:ext uri="{FF2B5EF4-FFF2-40B4-BE49-F238E27FC236}">
                <a16:creationId xmlns:a16="http://schemas.microsoft.com/office/drawing/2014/main" id="{E4B43B02-F627-9F4B-BAB3-28C8CAE8AD8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179643950"/>
      </p:ext>
    </p:extLst>
  </p:cSld>
  <p:clrMapOvr>
    <a:masterClrMapping/>
  </p:clrMapOvr>
  <mc:AlternateContent xmlns:mc="http://schemas.openxmlformats.org/markup-compatibility/2006" xmlns:p14="http://schemas.microsoft.com/office/powerpoint/2010/main">
    <mc:Choice Requires="p14">
      <p:transition spd="slow" p14:dur="2000" advTm="6494"/>
    </mc:Choice>
    <mc:Fallback xmlns="">
      <p:transition spd="slow" advTm="64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3D4CC7F-1640-40E4-B1E3-57CB1FACE3FE}" type="datetime1">
              <a:rPr lang="en-US" smtClean="0"/>
              <a:t>11/9/2020</a:t>
            </a:fld>
            <a:endParaRPr lang="en-US"/>
          </a:p>
        </p:txBody>
      </p:sp>
      <p:sp>
        <p:nvSpPr>
          <p:cNvPr id="3" name="Slide Number Placeholder 2"/>
          <p:cNvSpPr>
            <a:spLocks noGrp="1"/>
          </p:cNvSpPr>
          <p:nvPr>
            <p:ph type="sldNum" sz="quarter" idx="12"/>
          </p:nvPr>
        </p:nvSpPr>
        <p:spPr/>
        <p:txBody>
          <a:bodyPr/>
          <a:lstStyle/>
          <a:p>
            <a:fld id="{DFC63DE9-5866-4ECB-B5BD-030D2971C13A}" type="slidenum">
              <a:rPr lang="en-US" smtClean="0"/>
              <a:t>7</a:t>
            </a:fld>
            <a:endParaRPr lang="en-US"/>
          </a:p>
        </p:txBody>
      </p:sp>
      <p:pic>
        <p:nvPicPr>
          <p:cNvPr id="4" name="Picture 3"/>
          <p:cNvPicPr/>
          <p:nvPr/>
        </p:nvPicPr>
        <p:blipFill>
          <a:blip r:embed="rId5"/>
          <a:stretch>
            <a:fillRect/>
          </a:stretch>
        </p:blipFill>
        <p:spPr>
          <a:xfrm>
            <a:off x="282222" y="304800"/>
            <a:ext cx="11071577" cy="6051550"/>
          </a:xfrm>
          <a:prstGeom prst="rect">
            <a:avLst/>
          </a:prstGeom>
        </p:spPr>
      </p:pic>
      <p:sp>
        <p:nvSpPr>
          <p:cNvPr id="5" name="Oval 4"/>
          <p:cNvSpPr/>
          <p:nvPr/>
        </p:nvSpPr>
        <p:spPr>
          <a:xfrm>
            <a:off x="7443598" y="4757603"/>
            <a:ext cx="685343" cy="450689"/>
          </a:xfrm>
          <a:prstGeom prst="ellipse">
            <a:avLst/>
          </a:prstGeom>
          <a:noFill/>
          <a:ln>
            <a:solidFill>
              <a:srgbClr val="FF0000"/>
            </a:solidFill>
          </a:ln>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Audio 5">
            <a:hlinkClick r:id="" action="ppaction://media"/>
            <a:extLst>
              <a:ext uri="{FF2B5EF4-FFF2-40B4-BE49-F238E27FC236}">
                <a16:creationId xmlns:a16="http://schemas.microsoft.com/office/drawing/2014/main" id="{13569356-BDD8-BA4C-833F-349633FBB73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51138231"/>
      </p:ext>
    </p:extLst>
  </p:cSld>
  <p:clrMapOvr>
    <a:masterClrMapping/>
  </p:clrMapOvr>
  <mc:AlternateContent xmlns:mc="http://schemas.openxmlformats.org/markup-compatibility/2006" xmlns:p14="http://schemas.microsoft.com/office/powerpoint/2010/main">
    <mc:Choice Requires="p14">
      <p:transition spd="slow" p14:dur="2000" advTm="4270"/>
    </mc:Choice>
    <mc:Fallback xmlns="">
      <p:transition spd="slow" advTm="42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3D4CC7F-1640-40E4-B1E3-57CB1FACE3FE}" type="datetime1">
              <a:rPr lang="en-US" smtClean="0"/>
              <a:t>11/9/2020</a:t>
            </a:fld>
            <a:endParaRPr lang="en-US"/>
          </a:p>
        </p:txBody>
      </p:sp>
      <p:sp>
        <p:nvSpPr>
          <p:cNvPr id="3" name="Slide Number Placeholder 2"/>
          <p:cNvSpPr>
            <a:spLocks noGrp="1"/>
          </p:cNvSpPr>
          <p:nvPr>
            <p:ph type="sldNum" sz="quarter" idx="12"/>
          </p:nvPr>
        </p:nvSpPr>
        <p:spPr/>
        <p:txBody>
          <a:bodyPr/>
          <a:lstStyle/>
          <a:p>
            <a:fld id="{DFC63DE9-5866-4ECB-B5BD-030D2971C13A}" type="slidenum">
              <a:rPr lang="en-US" smtClean="0"/>
              <a:t>8</a:t>
            </a:fld>
            <a:endParaRPr lang="en-US"/>
          </a:p>
        </p:txBody>
      </p:sp>
      <p:pic>
        <p:nvPicPr>
          <p:cNvPr id="4" name="Picture 3"/>
          <p:cNvPicPr/>
          <p:nvPr/>
        </p:nvPicPr>
        <p:blipFill>
          <a:blip r:embed="rId5"/>
          <a:stretch>
            <a:fillRect/>
          </a:stretch>
        </p:blipFill>
        <p:spPr>
          <a:xfrm>
            <a:off x="530578" y="349320"/>
            <a:ext cx="10905065" cy="5831017"/>
          </a:xfrm>
          <a:prstGeom prst="rect">
            <a:avLst/>
          </a:prstGeom>
        </p:spPr>
      </p:pic>
      <p:sp>
        <p:nvSpPr>
          <p:cNvPr id="5" name="Oval 4"/>
          <p:cNvSpPr/>
          <p:nvPr/>
        </p:nvSpPr>
        <p:spPr>
          <a:xfrm>
            <a:off x="7533698" y="5358340"/>
            <a:ext cx="941435" cy="450689"/>
          </a:xfrm>
          <a:prstGeom prst="ellipse">
            <a:avLst/>
          </a:prstGeom>
          <a:noFill/>
          <a:ln>
            <a:solidFill>
              <a:srgbClr val="FF0000"/>
            </a:solidFill>
          </a:ln>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4987190" y="3152823"/>
            <a:ext cx="4089077" cy="9144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Audio 6">
            <a:hlinkClick r:id="" action="ppaction://media"/>
            <a:extLst>
              <a:ext uri="{FF2B5EF4-FFF2-40B4-BE49-F238E27FC236}">
                <a16:creationId xmlns:a16="http://schemas.microsoft.com/office/drawing/2014/main" id="{405050DD-1857-CB48-9501-39CE3EFA689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034737870"/>
      </p:ext>
    </p:extLst>
  </p:cSld>
  <p:clrMapOvr>
    <a:masterClrMapping/>
  </p:clrMapOvr>
  <mc:AlternateContent xmlns:mc="http://schemas.openxmlformats.org/markup-compatibility/2006" xmlns:p14="http://schemas.microsoft.com/office/powerpoint/2010/main">
    <mc:Choice Requires="p14">
      <p:transition spd="slow" p14:dur="2000" advTm="7050"/>
    </mc:Choice>
    <mc:Fallback xmlns="">
      <p:transition spd="slow" advTm="70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3D4CC7F-1640-40E4-B1E3-57CB1FACE3FE}" type="datetime1">
              <a:rPr lang="en-US" smtClean="0"/>
              <a:t>11/9/2020</a:t>
            </a:fld>
            <a:endParaRPr lang="en-US"/>
          </a:p>
        </p:txBody>
      </p:sp>
      <p:sp>
        <p:nvSpPr>
          <p:cNvPr id="3" name="Slide Number Placeholder 2"/>
          <p:cNvSpPr>
            <a:spLocks noGrp="1"/>
          </p:cNvSpPr>
          <p:nvPr>
            <p:ph type="sldNum" sz="quarter" idx="12"/>
          </p:nvPr>
        </p:nvSpPr>
        <p:spPr/>
        <p:txBody>
          <a:bodyPr/>
          <a:lstStyle/>
          <a:p>
            <a:fld id="{DFC63DE9-5866-4ECB-B5BD-030D2971C13A}" type="slidenum">
              <a:rPr lang="en-US" smtClean="0"/>
              <a:t>9</a:t>
            </a:fld>
            <a:endParaRPr lang="en-US"/>
          </a:p>
        </p:txBody>
      </p:sp>
      <p:pic>
        <p:nvPicPr>
          <p:cNvPr id="4" name="Picture 3"/>
          <p:cNvPicPr/>
          <p:nvPr/>
        </p:nvPicPr>
        <p:blipFill>
          <a:blip r:embed="rId5"/>
          <a:stretch>
            <a:fillRect/>
          </a:stretch>
        </p:blipFill>
        <p:spPr>
          <a:xfrm>
            <a:off x="304800" y="203201"/>
            <a:ext cx="11334043" cy="6153150"/>
          </a:xfrm>
          <a:prstGeom prst="rect">
            <a:avLst/>
          </a:prstGeom>
        </p:spPr>
      </p:pic>
      <p:sp>
        <p:nvSpPr>
          <p:cNvPr id="6" name="Oval 5"/>
          <p:cNvSpPr/>
          <p:nvPr/>
        </p:nvSpPr>
        <p:spPr>
          <a:xfrm>
            <a:off x="7687733" y="5692364"/>
            <a:ext cx="685343" cy="450689"/>
          </a:xfrm>
          <a:prstGeom prst="ellipse">
            <a:avLst/>
          </a:prstGeom>
          <a:noFill/>
          <a:ln>
            <a:solidFill>
              <a:srgbClr val="FF0000"/>
            </a:solidFill>
          </a:ln>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Audio 4">
            <a:hlinkClick r:id="" action="ppaction://media"/>
            <a:extLst>
              <a:ext uri="{FF2B5EF4-FFF2-40B4-BE49-F238E27FC236}">
                <a16:creationId xmlns:a16="http://schemas.microsoft.com/office/drawing/2014/main" id="{46D0C0D7-2C4C-2A47-86E5-39AFF316D27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43679565"/>
      </p:ext>
    </p:extLst>
  </p:cSld>
  <p:clrMapOvr>
    <a:masterClrMapping/>
  </p:clrMapOvr>
  <mc:AlternateContent xmlns:mc="http://schemas.openxmlformats.org/markup-compatibility/2006" xmlns:p14="http://schemas.microsoft.com/office/powerpoint/2010/main">
    <mc:Choice Requires="p14">
      <p:transition spd="slow" p14:dur="2000" advTm="4951"/>
    </mc:Choice>
    <mc:Fallback xmlns="">
      <p:transition spd="slow" advTm="49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3292</TotalTime>
  <Words>1983</Words>
  <Application>Microsoft Office PowerPoint</Application>
  <PresentationFormat>Widescreen</PresentationFormat>
  <Paragraphs>269</Paragraphs>
  <Slides>22</Slides>
  <Notes>22</Notes>
  <HiddenSlides>0</HiddenSlides>
  <MMClips>22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22</vt:i4>
      </vt:variant>
    </vt:vector>
  </HeadingPairs>
  <TitlesOfParts>
    <vt:vector size="26" baseType="lpstr">
      <vt:lpstr>Arial</vt:lpstr>
      <vt:lpstr>Calibri</vt:lpstr>
      <vt:lpstr>Calibri Light</vt:lpstr>
      <vt:lpstr>Office Theme</vt:lpstr>
      <vt:lpstr>PowerPoint Presentation</vt:lpstr>
      <vt:lpstr>      To download software for the DYMO printer  use the link below   For Windows: https://www.dymo.com/en-US/dymo-label-software-v873-windows   For Mac: https://www.dymo.com/en-US/dymo-label-software-v873-mac  Use Internet Explorer as Default Browser  The software (v8.7.3) must be downloaded on  the computer you (or your lab) will be using to print labels. ONLY use this version, do not upgrade to newer versions.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Choose the correct (downloaded)  label template file to create a label for a… Recipient or Living Donor? </vt:lpstr>
      <vt:lpstr>PowerPoint Presentation</vt:lpstr>
      <vt:lpstr>PowerPoint Presentation</vt:lpstr>
      <vt:lpstr>PowerPoint Presentation</vt:lpstr>
      <vt:lpstr>                 Lets review what needs to be changed on the label? </vt:lpstr>
      <vt:lpstr>PowerPoint Presentation</vt:lpstr>
      <vt:lpstr>PowerPoint Presentation</vt:lpstr>
    </vt:vector>
  </TitlesOfParts>
  <Company>WFBH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Lijun Ma</dc:creator>
  <cp:lastModifiedBy>Mitzie Spainhour</cp:lastModifiedBy>
  <cp:revision>291</cp:revision>
  <cp:lastPrinted>2020-11-05T23:25:36Z</cp:lastPrinted>
  <dcterms:created xsi:type="dcterms:W3CDTF">2020-02-28T15:39:46Z</dcterms:created>
  <dcterms:modified xsi:type="dcterms:W3CDTF">2020-11-09T16:35:33Z</dcterms:modified>
</cp:coreProperties>
</file>